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 id="2147483693" r:id="rId3"/>
  </p:sldMasterIdLst>
  <p:notesMasterIdLst>
    <p:notesMasterId r:id="rId21"/>
  </p:notesMasterIdLst>
  <p:handoutMasterIdLst>
    <p:handoutMasterId r:id="rId22"/>
  </p:handoutMasterIdLst>
  <p:sldIdLst>
    <p:sldId id="256" r:id="rId4"/>
    <p:sldId id="284" r:id="rId5"/>
    <p:sldId id="338" r:id="rId6"/>
    <p:sldId id="322" r:id="rId7"/>
    <p:sldId id="336" r:id="rId8"/>
    <p:sldId id="339" r:id="rId9"/>
    <p:sldId id="337" r:id="rId10"/>
    <p:sldId id="329" r:id="rId11"/>
    <p:sldId id="317" r:id="rId12"/>
    <p:sldId id="318" r:id="rId13"/>
    <p:sldId id="319" r:id="rId14"/>
    <p:sldId id="321" r:id="rId15"/>
    <p:sldId id="330" r:id="rId16"/>
    <p:sldId id="340" r:id="rId17"/>
    <p:sldId id="341" r:id="rId18"/>
    <p:sldId id="333" r:id="rId19"/>
    <p:sldId id="334" r:id="rId2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672"/>
    <a:srgbClr val="8B2673"/>
    <a:srgbClr val="CC37AB"/>
    <a:srgbClr val="3E3C62"/>
    <a:srgbClr val="113052"/>
    <a:srgbClr val="ECEAEE"/>
    <a:srgbClr val="E6E7E7"/>
    <a:srgbClr val="70AD47"/>
    <a:srgbClr val="4A69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56" autoAdjust="0"/>
    <p:restoredTop sz="94353" autoAdjust="0"/>
  </p:normalViewPr>
  <p:slideViewPr>
    <p:cSldViewPr snapToGrid="0" snapToObjects="1" showGuides="1">
      <p:cViewPr varScale="1">
        <p:scale>
          <a:sx n="70" d="100"/>
          <a:sy n="70" d="100"/>
        </p:scale>
        <p:origin x="1026"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4" d="100"/>
          <a:sy n="84" d="100"/>
        </p:scale>
        <p:origin x="380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19D36-2E6D-D742-BB67-51A9BC778147}" type="doc">
      <dgm:prSet loTypeId="urn:microsoft.com/office/officeart/2005/8/layout/venn1" loCatId="" qsTypeId="urn:microsoft.com/office/officeart/2005/8/quickstyle/simple1" qsCatId="simple" csTypeId="urn:microsoft.com/office/officeart/2005/8/colors/accent2_4" csCatId="accent2" phldr="1"/>
      <dgm:spPr/>
    </dgm:pt>
    <dgm:pt modelId="{E320BE65-EB95-7043-B155-80D7C9332E4F}">
      <dgm:prSet phldrT="[Texte]"/>
      <dgm:spPr>
        <a:solidFill>
          <a:srgbClr val="5C4672">
            <a:alpha val="75000"/>
          </a:srgbClr>
        </a:solidFill>
      </dgm:spPr>
      <dgm:t>
        <a:bodyPr/>
        <a:lstStyle/>
        <a:p>
          <a:r>
            <a:rPr lang="fr-FR" b="1" dirty="0"/>
            <a:t>Enjeux sur le plan de la santé mentale </a:t>
          </a:r>
        </a:p>
      </dgm:t>
    </dgm:pt>
    <dgm:pt modelId="{861751C4-8091-1345-AC66-A317813EC43D}" type="parTrans" cxnId="{5ED3695C-20F5-2542-942B-80DED2D942F6}">
      <dgm:prSet/>
      <dgm:spPr/>
      <dgm:t>
        <a:bodyPr/>
        <a:lstStyle/>
        <a:p>
          <a:endParaRPr lang="fr-FR"/>
        </a:p>
      </dgm:t>
    </dgm:pt>
    <dgm:pt modelId="{6669AC09-E6F4-6946-B3B8-B4F6FC5A56BA}" type="sibTrans" cxnId="{5ED3695C-20F5-2542-942B-80DED2D942F6}">
      <dgm:prSet/>
      <dgm:spPr/>
      <dgm:t>
        <a:bodyPr/>
        <a:lstStyle/>
        <a:p>
          <a:endParaRPr lang="fr-FR"/>
        </a:p>
      </dgm:t>
    </dgm:pt>
    <dgm:pt modelId="{A2489469-3166-444F-9E05-89223BD320B4}">
      <dgm:prSet phldrT="[Texte]"/>
      <dgm:spPr>
        <a:solidFill>
          <a:srgbClr val="8B2673">
            <a:alpha val="31000"/>
          </a:srgbClr>
        </a:solidFill>
      </dgm:spPr>
      <dgm:t>
        <a:bodyPr/>
        <a:lstStyle/>
        <a:p>
          <a:r>
            <a:rPr lang="fr-FR" b="1" dirty="0">
              <a:solidFill>
                <a:schemeClr val="tx1">
                  <a:lumMod val="75000"/>
                  <a:lumOff val="25000"/>
                </a:schemeClr>
              </a:solidFill>
            </a:rPr>
            <a:t>Situations d’itinérance</a:t>
          </a:r>
          <a:endParaRPr lang="fr-FR" dirty="0">
            <a:solidFill>
              <a:schemeClr val="tx1">
                <a:lumMod val="75000"/>
                <a:lumOff val="25000"/>
              </a:schemeClr>
            </a:solidFill>
          </a:endParaRPr>
        </a:p>
      </dgm:t>
    </dgm:pt>
    <dgm:pt modelId="{78654750-1EB2-304A-A8CC-FE3EF49BB2D0}" type="parTrans" cxnId="{6219D5A9-3616-2942-9794-EBD8A9329C7C}">
      <dgm:prSet/>
      <dgm:spPr/>
      <dgm:t>
        <a:bodyPr/>
        <a:lstStyle/>
        <a:p>
          <a:endParaRPr lang="fr-FR"/>
        </a:p>
      </dgm:t>
    </dgm:pt>
    <dgm:pt modelId="{B45CCCF5-918D-6141-84A8-0AD3DFDF6256}" type="sibTrans" cxnId="{6219D5A9-3616-2942-9794-EBD8A9329C7C}">
      <dgm:prSet/>
      <dgm:spPr/>
      <dgm:t>
        <a:bodyPr/>
        <a:lstStyle/>
        <a:p>
          <a:endParaRPr lang="fr-FR"/>
        </a:p>
      </dgm:t>
    </dgm:pt>
    <dgm:pt modelId="{C670280E-87F7-D54B-B038-C698801B6269}">
      <dgm:prSet phldrT="[Texte]"/>
      <dgm:spPr>
        <a:solidFill>
          <a:srgbClr val="5C4672">
            <a:alpha val="36000"/>
          </a:srgbClr>
        </a:solidFill>
      </dgm:spPr>
      <dgm:t>
        <a:bodyPr/>
        <a:lstStyle/>
        <a:p>
          <a:pPr algn="ctr"/>
          <a:r>
            <a:rPr lang="fr-FR" b="1" dirty="0">
              <a:solidFill>
                <a:schemeClr val="tx1">
                  <a:lumMod val="75000"/>
                  <a:lumOff val="25000"/>
                </a:schemeClr>
              </a:solidFill>
            </a:rPr>
            <a:t>Consommation de substances psychoactives</a:t>
          </a:r>
        </a:p>
      </dgm:t>
    </dgm:pt>
    <dgm:pt modelId="{B03BF0B3-0FB3-F44E-AC06-1E8953477C72}" type="parTrans" cxnId="{13F274B3-8596-454C-904C-0C41342938C0}">
      <dgm:prSet/>
      <dgm:spPr/>
      <dgm:t>
        <a:bodyPr/>
        <a:lstStyle/>
        <a:p>
          <a:endParaRPr lang="fr-FR"/>
        </a:p>
      </dgm:t>
    </dgm:pt>
    <dgm:pt modelId="{4D211926-48F2-6A46-B137-6DEB1CB1133B}" type="sibTrans" cxnId="{13F274B3-8596-454C-904C-0C41342938C0}">
      <dgm:prSet/>
      <dgm:spPr/>
      <dgm:t>
        <a:bodyPr/>
        <a:lstStyle/>
        <a:p>
          <a:endParaRPr lang="fr-FR"/>
        </a:p>
      </dgm:t>
    </dgm:pt>
    <dgm:pt modelId="{ADD30E26-E1D0-9D4A-81A5-449B71E2D786}" type="pres">
      <dgm:prSet presAssocID="{2CF19D36-2E6D-D742-BB67-51A9BC778147}" presName="compositeShape" presStyleCnt="0">
        <dgm:presLayoutVars>
          <dgm:chMax val="7"/>
          <dgm:dir/>
          <dgm:resizeHandles val="exact"/>
        </dgm:presLayoutVars>
      </dgm:prSet>
      <dgm:spPr/>
    </dgm:pt>
    <dgm:pt modelId="{E972D63F-0D7F-3840-9A96-E96A50D8AB40}" type="pres">
      <dgm:prSet presAssocID="{E320BE65-EB95-7043-B155-80D7C9332E4F}" presName="circ1" presStyleLbl="vennNode1" presStyleIdx="0" presStyleCnt="3"/>
      <dgm:spPr/>
    </dgm:pt>
    <dgm:pt modelId="{C7A2E9DE-C94F-4D4A-844E-35B66ECA6D0D}" type="pres">
      <dgm:prSet presAssocID="{E320BE65-EB95-7043-B155-80D7C9332E4F}" presName="circ1Tx" presStyleLbl="revTx" presStyleIdx="0" presStyleCnt="0">
        <dgm:presLayoutVars>
          <dgm:chMax val="0"/>
          <dgm:chPref val="0"/>
          <dgm:bulletEnabled val="1"/>
        </dgm:presLayoutVars>
      </dgm:prSet>
      <dgm:spPr/>
    </dgm:pt>
    <dgm:pt modelId="{5A36E08D-96EC-9141-B577-708DC9C73DC1}" type="pres">
      <dgm:prSet presAssocID="{A2489469-3166-444F-9E05-89223BD320B4}" presName="circ2" presStyleLbl="vennNode1" presStyleIdx="1" presStyleCnt="3"/>
      <dgm:spPr/>
    </dgm:pt>
    <dgm:pt modelId="{AADAD509-EDDE-FF46-9075-7A8916AE3EF0}" type="pres">
      <dgm:prSet presAssocID="{A2489469-3166-444F-9E05-89223BD320B4}" presName="circ2Tx" presStyleLbl="revTx" presStyleIdx="0" presStyleCnt="0">
        <dgm:presLayoutVars>
          <dgm:chMax val="0"/>
          <dgm:chPref val="0"/>
          <dgm:bulletEnabled val="1"/>
        </dgm:presLayoutVars>
      </dgm:prSet>
      <dgm:spPr/>
    </dgm:pt>
    <dgm:pt modelId="{BF58C708-569A-234E-9975-C8BF259973EB}" type="pres">
      <dgm:prSet presAssocID="{C670280E-87F7-D54B-B038-C698801B6269}" presName="circ3" presStyleLbl="vennNode1" presStyleIdx="2" presStyleCnt="3"/>
      <dgm:spPr/>
    </dgm:pt>
    <dgm:pt modelId="{D6F136BF-0E9B-524A-8F3B-81FE835E14C8}" type="pres">
      <dgm:prSet presAssocID="{C670280E-87F7-D54B-B038-C698801B6269}" presName="circ3Tx" presStyleLbl="revTx" presStyleIdx="0" presStyleCnt="0">
        <dgm:presLayoutVars>
          <dgm:chMax val="0"/>
          <dgm:chPref val="0"/>
          <dgm:bulletEnabled val="1"/>
        </dgm:presLayoutVars>
      </dgm:prSet>
      <dgm:spPr/>
    </dgm:pt>
  </dgm:ptLst>
  <dgm:cxnLst>
    <dgm:cxn modelId="{31A3A706-9BC6-4C4B-9577-E98F3EC77C68}" type="presOf" srcId="{A2489469-3166-444F-9E05-89223BD320B4}" destId="{5A36E08D-96EC-9141-B577-708DC9C73DC1}" srcOrd="0" destOrd="0" presId="urn:microsoft.com/office/officeart/2005/8/layout/venn1"/>
    <dgm:cxn modelId="{7B1FD511-D69A-F64B-BB6C-7E0F736073A3}" type="presOf" srcId="{E320BE65-EB95-7043-B155-80D7C9332E4F}" destId="{C7A2E9DE-C94F-4D4A-844E-35B66ECA6D0D}" srcOrd="1" destOrd="0" presId="urn:microsoft.com/office/officeart/2005/8/layout/venn1"/>
    <dgm:cxn modelId="{614BF325-4AD5-3D4C-AA79-2581C238D332}" type="presOf" srcId="{C670280E-87F7-D54B-B038-C698801B6269}" destId="{BF58C708-569A-234E-9975-C8BF259973EB}" srcOrd="0" destOrd="0" presId="urn:microsoft.com/office/officeart/2005/8/layout/venn1"/>
    <dgm:cxn modelId="{49AACC29-CD20-9E46-B883-56899E6404BF}" type="presOf" srcId="{A2489469-3166-444F-9E05-89223BD320B4}" destId="{AADAD509-EDDE-FF46-9075-7A8916AE3EF0}" srcOrd="1" destOrd="0" presId="urn:microsoft.com/office/officeart/2005/8/layout/venn1"/>
    <dgm:cxn modelId="{5ED3695C-20F5-2542-942B-80DED2D942F6}" srcId="{2CF19D36-2E6D-D742-BB67-51A9BC778147}" destId="{E320BE65-EB95-7043-B155-80D7C9332E4F}" srcOrd="0" destOrd="0" parTransId="{861751C4-8091-1345-AC66-A317813EC43D}" sibTransId="{6669AC09-E6F4-6946-B3B8-B4F6FC5A56BA}"/>
    <dgm:cxn modelId="{6219D5A9-3616-2942-9794-EBD8A9329C7C}" srcId="{2CF19D36-2E6D-D742-BB67-51A9BC778147}" destId="{A2489469-3166-444F-9E05-89223BD320B4}" srcOrd="1" destOrd="0" parTransId="{78654750-1EB2-304A-A8CC-FE3EF49BB2D0}" sibTransId="{B45CCCF5-918D-6141-84A8-0AD3DFDF6256}"/>
    <dgm:cxn modelId="{13F274B3-8596-454C-904C-0C41342938C0}" srcId="{2CF19D36-2E6D-D742-BB67-51A9BC778147}" destId="{C670280E-87F7-D54B-B038-C698801B6269}" srcOrd="2" destOrd="0" parTransId="{B03BF0B3-0FB3-F44E-AC06-1E8953477C72}" sibTransId="{4D211926-48F2-6A46-B137-6DEB1CB1133B}"/>
    <dgm:cxn modelId="{07C564C0-0D4A-B646-9F25-76E3BBF90C19}" type="presOf" srcId="{C670280E-87F7-D54B-B038-C698801B6269}" destId="{D6F136BF-0E9B-524A-8F3B-81FE835E14C8}" srcOrd="1" destOrd="0" presId="urn:microsoft.com/office/officeart/2005/8/layout/venn1"/>
    <dgm:cxn modelId="{5E2A27C7-4D14-7D45-874E-9EF2911AC79B}" type="presOf" srcId="{2CF19D36-2E6D-D742-BB67-51A9BC778147}" destId="{ADD30E26-E1D0-9D4A-81A5-449B71E2D786}" srcOrd="0" destOrd="0" presId="urn:microsoft.com/office/officeart/2005/8/layout/venn1"/>
    <dgm:cxn modelId="{A5A420F0-458C-F349-94BA-4E830B386BE0}" type="presOf" srcId="{E320BE65-EB95-7043-B155-80D7C9332E4F}" destId="{E972D63F-0D7F-3840-9A96-E96A50D8AB40}" srcOrd="0" destOrd="0" presId="urn:microsoft.com/office/officeart/2005/8/layout/venn1"/>
    <dgm:cxn modelId="{02329989-330D-A84C-9E07-FD9105D6B909}" type="presParOf" srcId="{ADD30E26-E1D0-9D4A-81A5-449B71E2D786}" destId="{E972D63F-0D7F-3840-9A96-E96A50D8AB40}" srcOrd="0" destOrd="0" presId="urn:microsoft.com/office/officeart/2005/8/layout/venn1"/>
    <dgm:cxn modelId="{DEDB99AB-4B29-0D48-8A43-DB008429AC43}" type="presParOf" srcId="{ADD30E26-E1D0-9D4A-81A5-449B71E2D786}" destId="{C7A2E9DE-C94F-4D4A-844E-35B66ECA6D0D}" srcOrd="1" destOrd="0" presId="urn:microsoft.com/office/officeart/2005/8/layout/venn1"/>
    <dgm:cxn modelId="{90F210B8-2138-7341-B99E-B8B7C6F48739}" type="presParOf" srcId="{ADD30E26-E1D0-9D4A-81A5-449B71E2D786}" destId="{5A36E08D-96EC-9141-B577-708DC9C73DC1}" srcOrd="2" destOrd="0" presId="urn:microsoft.com/office/officeart/2005/8/layout/venn1"/>
    <dgm:cxn modelId="{A6FB357E-C759-F947-B546-FDE88C0DF116}" type="presParOf" srcId="{ADD30E26-E1D0-9D4A-81A5-449B71E2D786}" destId="{AADAD509-EDDE-FF46-9075-7A8916AE3EF0}" srcOrd="3" destOrd="0" presId="urn:microsoft.com/office/officeart/2005/8/layout/venn1"/>
    <dgm:cxn modelId="{0E922CC1-7F88-6C43-A86D-BCEF3E086F4C}" type="presParOf" srcId="{ADD30E26-E1D0-9D4A-81A5-449B71E2D786}" destId="{BF58C708-569A-234E-9975-C8BF259973EB}" srcOrd="4" destOrd="0" presId="urn:microsoft.com/office/officeart/2005/8/layout/venn1"/>
    <dgm:cxn modelId="{D5CB57C3-FBB6-494F-A457-F6A92F1A87A9}" type="presParOf" srcId="{ADD30E26-E1D0-9D4A-81A5-449B71E2D786}" destId="{D6F136BF-0E9B-524A-8F3B-81FE835E14C8}"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2D63F-0D7F-3840-9A96-E96A50D8AB40}">
      <dsp:nvSpPr>
        <dsp:cNvPr id="0" name=""/>
        <dsp:cNvSpPr/>
      </dsp:nvSpPr>
      <dsp:spPr>
        <a:xfrm>
          <a:off x="1828799" y="50799"/>
          <a:ext cx="2438400" cy="2438400"/>
        </a:xfrm>
        <a:prstGeom prst="ellipse">
          <a:avLst/>
        </a:prstGeom>
        <a:solidFill>
          <a:srgbClr val="5C4672">
            <a:alpha val="7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b="1" kern="1200" dirty="0"/>
            <a:t>Enjeux sur le plan de la santé mentale </a:t>
          </a:r>
        </a:p>
      </dsp:txBody>
      <dsp:txXfrm>
        <a:off x="2153920" y="477519"/>
        <a:ext cx="1788160" cy="1097280"/>
      </dsp:txXfrm>
    </dsp:sp>
    <dsp:sp modelId="{5A36E08D-96EC-9141-B577-708DC9C73DC1}">
      <dsp:nvSpPr>
        <dsp:cNvPr id="0" name=""/>
        <dsp:cNvSpPr/>
      </dsp:nvSpPr>
      <dsp:spPr>
        <a:xfrm>
          <a:off x="2708656" y="1574800"/>
          <a:ext cx="2438400" cy="2438400"/>
        </a:xfrm>
        <a:prstGeom prst="ellipse">
          <a:avLst/>
        </a:prstGeom>
        <a:solidFill>
          <a:srgbClr val="8B2673">
            <a:alpha val="3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75000"/>
                  <a:lumOff val="25000"/>
                </a:schemeClr>
              </a:solidFill>
            </a:rPr>
            <a:t>Situations d’itinérance</a:t>
          </a:r>
          <a:endParaRPr lang="fr-FR" sz="1800" kern="1200" dirty="0">
            <a:solidFill>
              <a:schemeClr val="tx1">
                <a:lumMod val="75000"/>
                <a:lumOff val="25000"/>
              </a:schemeClr>
            </a:solidFill>
          </a:endParaRPr>
        </a:p>
      </dsp:txBody>
      <dsp:txXfrm>
        <a:off x="3454400" y="2204720"/>
        <a:ext cx="1463040" cy="1341120"/>
      </dsp:txXfrm>
    </dsp:sp>
    <dsp:sp modelId="{BF58C708-569A-234E-9975-C8BF259973EB}">
      <dsp:nvSpPr>
        <dsp:cNvPr id="0" name=""/>
        <dsp:cNvSpPr/>
      </dsp:nvSpPr>
      <dsp:spPr>
        <a:xfrm>
          <a:off x="948943" y="1574800"/>
          <a:ext cx="2438400" cy="2438400"/>
        </a:xfrm>
        <a:prstGeom prst="ellipse">
          <a:avLst/>
        </a:prstGeom>
        <a:solidFill>
          <a:srgbClr val="5C4672">
            <a:alpha val="36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75000"/>
                  <a:lumOff val="25000"/>
                </a:schemeClr>
              </a:solidFill>
            </a:rPr>
            <a:t>Consommation de substances psychoactives</a:t>
          </a:r>
        </a:p>
      </dsp:txBody>
      <dsp:txXfrm>
        <a:off x="1178560" y="2204720"/>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fr-CA" dirty="0"/>
          </a:p>
        </p:txBody>
      </p:sp>
      <p:sp>
        <p:nvSpPr>
          <p:cNvPr id="3" name="Espace réservé de la date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538A80BA-751A-4C79-A709-014385F817A1}" type="datetimeFigureOut">
              <a:rPr lang="fr-CA" smtClean="0"/>
              <a:t>2021-05-25</a:t>
            </a:fld>
            <a:endParaRPr lang="fr-CA" dirty="0"/>
          </a:p>
        </p:txBody>
      </p:sp>
      <p:sp>
        <p:nvSpPr>
          <p:cNvPr id="4" name="Espace réservé du pied de page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fr-CA" dirty="0"/>
          </a:p>
        </p:txBody>
      </p:sp>
      <p:sp>
        <p:nvSpPr>
          <p:cNvPr id="5" name="Espace réservé du numéro de diapositive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BC510C7F-403E-4298-B763-194EE0CC3D9D}" type="slidenum">
              <a:rPr lang="fr-CA" smtClean="0"/>
              <a:t>‹N°›</a:t>
            </a:fld>
            <a:endParaRPr lang="fr-CA" dirty="0"/>
          </a:p>
        </p:txBody>
      </p:sp>
    </p:spTree>
    <p:extLst>
      <p:ext uri="{BB962C8B-B14F-4D97-AF65-F5344CB8AC3E}">
        <p14:creationId xmlns:p14="http://schemas.microsoft.com/office/powerpoint/2010/main" val="3919864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EE1EFA75-5B21-46BE-8FF0-DB2BCF55092C}" type="datetimeFigureOut">
              <a:rPr lang="fr-CA" smtClean="0"/>
              <a:t>2021-05-25</a:t>
            </a:fld>
            <a:endParaRPr lang="fr-CA" dirty="0"/>
          </a:p>
        </p:txBody>
      </p:sp>
      <p:sp>
        <p:nvSpPr>
          <p:cNvPr id="4" name="Espace réservé de l'image des diapositives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3519AE1B-DE99-49A4-AC51-7A239DA3C54D}" type="slidenum">
              <a:rPr lang="fr-CA" smtClean="0"/>
              <a:t>‹N°›</a:t>
            </a:fld>
            <a:endParaRPr lang="fr-CA" dirty="0"/>
          </a:p>
        </p:txBody>
      </p:sp>
    </p:spTree>
    <p:extLst>
      <p:ext uri="{BB962C8B-B14F-4D97-AF65-F5344CB8AC3E}">
        <p14:creationId xmlns:p14="http://schemas.microsoft.com/office/powerpoint/2010/main" val="325564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319088"/>
            <a:ext cx="5543550" cy="311785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a:t>
            </a:fld>
            <a:endParaRPr lang="fr-CA" dirty="0"/>
          </a:p>
        </p:txBody>
      </p:sp>
    </p:spTree>
    <p:extLst>
      <p:ext uri="{BB962C8B-B14F-4D97-AF65-F5344CB8AC3E}">
        <p14:creationId xmlns:p14="http://schemas.microsoft.com/office/powerpoint/2010/main" val="175458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b="1" kern="1200" dirty="0">
                <a:solidFill>
                  <a:schemeClr val="tx1"/>
                </a:solidFill>
                <a:effectLst/>
                <a:latin typeface="+mn-lt"/>
                <a:ea typeface="+mn-ea"/>
                <a:cs typeface="+mn-cs"/>
              </a:rPr>
              <a:t>MYLÈNE</a:t>
            </a: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femmes ne restent</a:t>
            </a:r>
            <a:r>
              <a:rPr lang="fr-CA" sz="1200" kern="1200" baseline="0" dirty="0">
                <a:solidFill>
                  <a:schemeClr val="tx1"/>
                </a:solidFill>
                <a:effectLst/>
                <a:latin typeface="+mn-lt"/>
                <a:ea typeface="+mn-ea"/>
                <a:cs typeface="+mn-cs"/>
              </a:rPr>
              <a:t> pas immobiles, inactives face à ces violences. Elles cherchent comment les éviter, y faire face et faire face aux conséquences qui en découlent.</a:t>
            </a:r>
          </a:p>
          <a:p>
            <a:pPr lvl="0"/>
            <a:endParaRPr lang="fr-CA" sz="1200" kern="1200" baseline="0" dirty="0">
              <a:solidFill>
                <a:schemeClr val="tx1"/>
              </a:solidFill>
              <a:effectLst/>
              <a:latin typeface="+mn-lt"/>
              <a:ea typeface="+mn-ea"/>
              <a:cs typeface="+mn-cs"/>
            </a:endParaRPr>
          </a:p>
          <a:p>
            <a:pPr lvl="0"/>
            <a:r>
              <a:rPr lang="fr-CA" sz="1200" kern="1200" baseline="0" dirty="0">
                <a:solidFill>
                  <a:schemeClr val="tx1"/>
                </a:solidFill>
                <a:effectLst/>
                <a:latin typeface="+mn-lt"/>
                <a:ea typeface="+mn-ea"/>
                <a:cs typeface="+mn-cs"/>
              </a:rPr>
              <a:t>Parfois, les violences ne sont pas un épisode unique. Elles se poursuivent. Particulièrement en contexte de violences familiales, de la violence de la part de proches/ de personnes de la communauté ou de violence entre partenaires intimes. </a:t>
            </a:r>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10</a:t>
            </a:fld>
            <a:endParaRPr lang="fr-CA"/>
          </a:p>
        </p:txBody>
      </p:sp>
    </p:spTree>
    <p:extLst>
      <p:ext uri="{BB962C8B-B14F-4D97-AF65-F5344CB8AC3E}">
        <p14:creationId xmlns:p14="http://schemas.microsoft.com/office/powerpoint/2010/main" val="372786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Céline</a:t>
            </a:r>
          </a:p>
          <a:p>
            <a:r>
              <a:rPr lang="fr-CA" b="0" dirty="0"/>
              <a:t>10</a:t>
            </a:r>
            <a:r>
              <a:rPr lang="fr-CA" b="0" baseline="0" dirty="0"/>
              <a:t> minutes (10h50 à 11h00)</a:t>
            </a:r>
          </a:p>
          <a:p>
            <a:endParaRPr lang="fr-CA" b="0" baseline="0" dirty="0"/>
          </a:p>
          <a:p>
            <a:r>
              <a:rPr lang="fr-CA" b="0" baseline="0" dirty="0"/>
              <a:t>Réactions aux traumas</a:t>
            </a:r>
            <a:endParaRPr lang="fr-CA" b="1" dirty="0"/>
          </a:p>
        </p:txBody>
      </p:sp>
      <p:sp>
        <p:nvSpPr>
          <p:cNvPr id="4" name="Espace réservé du numéro de diapositive 3"/>
          <p:cNvSpPr>
            <a:spLocks noGrp="1"/>
          </p:cNvSpPr>
          <p:nvPr>
            <p:ph type="sldNum" sz="quarter" idx="10"/>
          </p:nvPr>
        </p:nvSpPr>
        <p:spPr/>
        <p:txBody>
          <a:bodyPr/>
          <a:lstStyle/>
          <a:p>
            <a:fld id="{B3A019F3-8596-4028-9847-CBD3A185B07A}" type="slidenum">
              <a:rPr lang="fr-CA" smtClean="0"/>
              <a:pPr/>
              <a:t>11</a:t>
            </a:fld>
            <a:endParaRPr lang="fr-CA"/>
          </a:p>
        </p:txBody>
      </p:sp>
    </p:spTree>
    <p:extLst>
      <p:ext uri="{BB962C8B-B14F-4D97-AF65-F5344CB8AC3E}">
        <p14:creationId xmlns:p14="http://schemas.microsoft.com/office/powerpoint/2010/main" val="308291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12</a:t>
            </a:fld>
            <a:endParaRPr lang="fr-CA"/>
          </a:p>
        </p:txBody>
      </p:sp>
    </p:spTree>
    <p:extLst>
      <p:ext uri="{BB962C8B-B14F-4D97-AF65-F5344CB8AC3E}">
        <p14:creationId xmlns:p14="http://schemas.microsoft.com/office/powerpoint/2010/main" val="353459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5</a:t>
            </a:r>
            <a:r>
              <a:rPr lang="fr-CA" baseline="0" dirty="0"/>
              <a:t> minutes (11h00 à 11h05)</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Intervention féministe est une approche globale qui place les femmes au cœur de leur démarche et reconnaît leur expertise ainsi que leur </a:t>
            </a:r>
            <a:r>
              <a:rPr lang="fr-CA" dirty="0" err="1"/>
              <a:t>agentivité</a:t>
            </a:r>
            <a:r>
              <a:rPr lang="fr-CA" dirty="0"/>
              <a:t>. Il est essentiel de croire en la parole des femmes et de respecter la part de</a:t>
            </a:r>
            <a:r>
              <a:rPr lang="fr-CA" baseline="0" dirty="0"/>
              <a:t> leur vécu qu’elles souhaitent partager.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Parmi</a:t>
            </a:r>
            <a:r>
              <a:rPr lang="fr-CA" baseline="0" dirty="0"/>
              <a:t> les différentes principes d’application, il y a la question du respect du rythme et l’auto-détermination. C’est à la femme de faire ses choix au moment où elle voudra les faire. Il est également essentiel de croire en la parole des femmes.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Ces caractéristiques rejoignent bien sûr d’autres approches d’intervention. Un aspect particulier de l’intervention féministe et de l’intervention féministe intersectionnelle est ce que le nomme la collectivisation du vécu. C’est le fait de mettre en lumière les racines communes des enjeux et violences vécues par les femmes. Le fait d’identifier les structures sociales qui produisent ces violences et de permettre de comprendre que les enjeux vécus ne sont pas des problématiques individuelles mais bien des problèmes sociaux. Et qu’au-delà de l’intervention individuelle, pour mettre fin aux violences envers les femmes, il faut de la défense collective de droits et du plaidoyer pour faire changer les structures et systèmes qui produisent ces violences.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13</a:t>
            </a:fld>
            <a:endParaRPr lang="fr-CA"/>
          </a:p>
        </p:txBody>
      </p:sp>
    </p:spTree>
    <p:extLst>
      <p:ext uri="{BB962C8B-B14F-4D97-AF65-F5344CB8AC3E}">
        <p14:creationId xmlns:p14="http://schemas.microsoft.com/office/powerpoint/2010/main" val="152317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Céline 10 minutes (11h05 à 11h15)</a:t>
            </a:r>
            <a:endParaRPr lang="fr-CA"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14</a:t>
            </a:fld>
            <a:endParaRPr lang="fr-CA"/>
          </a:p>
        </p:txBody>
      </p:sp>
    </p:spTree>
    <p:extLst>
      <p:ext uri="{BB962C8B-B14F-4D97-AF65-F5344CB8AC3E}">
        <p14:creationId xmlns:p14="http://schemas.microsoft.com/office/powerpoint/2010/main" val="179666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11h15 à 11h30</a:t>
            </a:r>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15</a:t>
            </a:fld>
            <a:endParaRPr lang="fr-CA"/>
          </a:p>
        </p:txBody>
      </p:sp>
    </p:spTree>
    <p:extLst>
      <p:ext uri="{BB962C8B-B14F-4D97-AF65-F5344CB8AC3E}">
        <p14:creationId xmlns:p14="http://schemas.microsoft.com/office/powerpoint/2010/main" val="420142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16</a:t>
            </a:fld>
            <a:endParaRPr lang="fr-CA"/>
          </a:p>
        </p:txBody>
      </p:sp>
    </p:spTree>
    <p:extLst>
      <p:ext uri="{BB962C8B-B14F-4D97-AF65-F5344CB8AC3E}">
        <p14:creationId xmlns:p14="http://schemas.microsoft.com/office/powerpoint/2010/main" val="801848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17</a:t>
            </a:fld>
            <a:endParaRPr lang="fr-CA"/>
          </a:p>
        </p:txBody>
      </p:sp>
    </p:spTree>
    <p:extLst>
      <p:ext uri="{BB962C8B-B14F-4D97-AF65-F5344CB8AC3E}">
        <p14:creationId xmlns:p14="http://schemas.microsoft.com/office/powerpoint/2010/main" val="23497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8675" y="354013"/>
            <a:ext cx="5543550" cy="3117850"/>
          </a:xfrm>
        </p:spPr>
      </p:sp>
      <p:sp>
        <p:nvSpPr>
          <p:cNvPr id="3" name="Espace réservé des notes 2"/>
          <p:cNvSpPr>
            <a:spLocks noGrp="1"/>
          </p:cNvSpPr>
          <p:nvPr>
            <p:ph type="body" idx="1"/>
          </p:nvPr>
        </p:nvSpPr>
        <p:spPr>
          <a:xfrm>
            <a:off x="445770" y="3516313"/>
            <a:ext cx="6103619" cy="5376227"/>
          </a:xfrm>
        </p:spPr>
        <p:txBody>
          <a:bodyPr/>
          <a:lstStyle/>
          <a:p>
            <a:r>
              <a:rPr lang="fr-CA" sz="1400" b="1" dirty="0"/>
              <a:t>5 minutes</a:t>
            </a:r>
          </a:p>
          <a:p>
            <a:r>
              <a:rPr lang="fr-CA" sz="1400" b="1" dirty="0"/>
              <a:t>Mylène,</a:t>
            </a:r>
            <a:r>
              <a:rPr lang="fr-CA" sz="1400" b="1" baseline="0" dirty="0"/>
              <a:t> Céline et Catherine</a:t>
            </a:r>
          </a:p>
          <a:p>
            <a:r>
              <a:rPr lang="fr-CA" sz="1400" b="0" baseline="0" dirty="0"/>
              <a:t>Chacune se présente si ce n’est pas fait par Anne-Marie ou Mathilde</a:t>
            </a:r>
          </a:p>
          <a:p>
            <a:endParaRPr lang="fr-CA" sz="1400" b="1" baseline="0" dirty="0"/>
          </a:p>
          <a:p>
            <a:r>
              <a:rPr lang="fr-CA" sz="1400" b="1" baseline="0" dirty="0"/>
              <a:t>Mylène</a:t>
            </a:r>
          </a:p>
          <a:p>
            <a:pPr marL="285750" indent="-285750">
              <a:buFont typeface="Arial" panose="020B0604020202020204" pitchFamily="34" charset="0"/>
              <a:buChar char="•"/>
            </a:pPr>
            <a:r>
              <a:rPr lang="fr-CA" sz="1400" b="0" baseline="0" dirty="0"/>
              <a:t>Ce qui sera présenté est le fruit d’un travail développé en collaboration avec des maisons membres de la FMHF ainsi que des partenaires:</a:t>
            </a:r>
          </a:p>
          <a:p>
            <a:pPr marL="742950" lvl="1" indent="-285750">
              <a:buFont typeface="Arial" panose="020B0604020202020204" pitchFamily="34" charset="0"/>
              <a:buChar char="•"/>
            </a:pPr>
            <a:r>
              <a:rPr lang="fr-CA" sz="1400" b="0" dirty="0"/>
              <a:t>Projet</a:t>
            </a:r>
            <a:r>
              <a:rPr lang="fr-CA" sz="1400" b="0" baseline="0" dirty="0"/>
              <a:t> Cumulus</a:t>
            </a:r>
          </a:p>
          <a:p>
            <a:pPr marL="742950" lvl="1" indent="-285750">
              <a:buFont typeface="Arial" panose="020B0604020202020204" pitchFamily="34" charset="0"/>
              <a:buChar char="•"/>
            </a:pPr>
            <a:r>
              <a:rPr lang="fr-CA" sz="1400" b="0" baseline="0" dirty="0"/>
              <a:t>Regroupement des ressources alternatives en santé mentale du Québec</a:t>
            </a:r>
          </a:p>
          <a:p>
            <a:pPr marL="742950" lvl="1" indent="-285750">
              <a:buFont typeface="Arial" panose="020B0604020202020204" pitchFamily="34" charset="0"/>
              <a:buChar char="•"/>
            </a:pPr>
            <a:r>
              <a:rPr lang="fr-CA" sz="1400" b="0" baseline="0" dirty="0"/>
              <a:t>Catherine Flynn</a:t>
            </a:r>
          </a:p>
          <a:p>
            <a:pPr marL="742950" lvl="1" indent="-285750">
              <a:buFont typeface="Arial" panose="020B0604020202020204" pitchFamily="34" charset="0"/>
              <a:buChar char="•"/>
            </a:pPr>
            <a:endParaRPr lang="fr-CA" sz="1400" b="0" baseline="0" dirty="0"/>
          </a:p>
          <a:p>
            <a:pPr marL="285750" lvl="0" indent="-285750">
              <a:buFont typeface="Arial" panose="020B0604020202020204" pitchFamily="34" charset="0"/>
              <a:buChar char="•"/>
            </a:pPr>
            <a:r>
              <a:rPr lang="fr-CA" sz="1400" b="0" baseline="0" dirty="0"/>
              <a:t>Cette démarche avait comme principal objectif de faciliter l’accès aux maisons d’hébergement pour toutes les femmes dont celles présentant des enjeux au niveau de la santé mentale.</a:t>
            </a:r>
            <a:endParaRPr lang="fr-CA" sz="1400" b="0"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CA" sz="1400" baseline="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fr-CA" sz="1400" baseline="0" dirty="0"/>
              <a:t>CHANGER DE DIAPO</a:t>
            </a:r>
            <a:endParaRPr lang="fr-CA" sz="1400"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2</a:t>
            </a:fld>
            <a:endParaRPr lang="fr-CA"/>
          </a:p>
        </p:txBody>
      </p:sp>
    </p:spTree>
    <p:extLst>
      <p:ext uri="{BB962C8B-B14F-4D97-AF65-F5344CB8AC3E}">
        <p14:creationId xmlns:p14="http://schemas.microsoft.com/office/powerpoint/2010/main" val="136518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8675" y="354013"/>
            <a:ext cx="5543550" cy="3117850"/>
          </a:xfrm>
        </p:spPr>
      </p:sp>
      <p:sp>
        <p:nvSpPr>
          <p:cNvPr id="3" name="Espace réservé des notes 2"/>
          <p:cNvSpPr>
            <a:spLocks noGrp="1"/>
          </p:cNvSpPr>
          <p:nvPr>
            <p:ph type="body" idx="1"/>
          </p:nvPr>
        </p:nvSpPr>
        <p:spPr>
          <a:xfrm>
            <a:off x="445770" y="3516313"/>
            <a:ext cx="6103619" cy="5376227"/>
          </a:xfrm>
        </p:spPr>
        <p:txBody>
          <a:bodyPr/>
          <a:lstStyle/>
          <a:p>
            <a:r>
              <a:rPr lang="fr-CA" sz="1400" b="1" dirty="0"/>
              <a:t>5 minutes (Fin à 10h10)</a:t>
            </a:r>
          </a:p>
          <a:p>
            <a:r>
              <a:rPr lang="fr-CA" sz="1400" b="1" dirty="0"/>
              <a:t>Mylène</a:t>
            </a:r>
          </a:p>
          <a:p>
            <a:endParaRPr lang="fr-CA" sz="1400" b="1" dirty="0"/>
          </a:p>
          <a:p>
            <a:r>
              <a:rPr lang="fr-CA" sz="1400" b="1" dirty="0"/>
              <a:t>Différents</a:t>
            </a:r>
            <a:r>
              <a:rPr lang="fr-CA" sz="1400" b="1" baseline="0" dirty="0"/>
              <a:t> types de violence</a:t>
            </a:r>
          </a:p>
          <a:p>
            <a:pPr marL="285750" indent="-285750">
              <a:buFont typeface="Arial" panose="020B0604020202020204" pitchFamily="34" charset="0"/>
              <a:buChar char="•"/>
            </a:pPr>
            <a:r>
              <a:rPr lang="fr-CA" sz="1400" b="0" baseline="0" dirty="0"/>
              <a:t>Violence conjugale</a:t>
            </a:r>
          </a:p>
          <a:p>
            <a:pPr marL="285750" indent="-285750">
              <a:buFont typeface="Arial" panose="020B0604020202020204" pitchFamily="34" charset="0"/>
              <a:buChar char="•"/>
            </a:pPr>
            <a:r>
              <a:rPr lang="fr-CA" sz="1400" b="0" baseline="0" dirty="0"/>
              <a:t>Violence familiale</a:t>
            </a:r>
          </a:p>
          <a:p>
            <a:pPr marL="285750" indent="-285750">
              <a:buFont typeface="Arial" panose="020B0604020202020204" pitchFamily="34" charset="0"/>
              <a:buChar char="•"/>
            </a:pPr>
            <a:r>
              <a:rPr lang="fr-CA" sz="1400" b="0" baseline="0" dirty="0"/>
              <a:t>Traite</a:t>
            </a:r>
          </a:p>
          <a:p>
            <a:pPr marL="285750" indent="-285750">
              <a:buFont typeface="Arial" panose="020B0604020202020204" pitchFamily="34" charset="0"/>
              <a:buChar char="•"/>
            </a:pPr>
            <a:r>
              <a:rPr lang="fr-CA" sz="1400" b="0" baseline="0" dirty="0"/>
              <a:t>Exploitation sexuelle</a:t>
            </a:r>
          </a:p>
          <a:p>
            <a:pPr marL="285750" indent="-285750">
              <a:buFont typeface="Arial" panose="020B0604020202020204" pitchFamily="34" charset="0"/>
              <a:buChar char="•"/>
            </a:pPr>
            <a:r>
              <a:rPr lang="fr-CA" sz="1400" b="0" baseline="0" dirty="0"/>
              <a:t>Violences basées sur l’honneur</a:t>
            </a:r>
          </a:p>
          <a:p>
            <a:pPr marL="285750" indent="-285750">
              <a:buFont typeface="Arial" panose="020B0604020202020204" pitchFamily="34" charset="0"/>
              <a:buChar char="•"/>
            </a:pPr>
            <a:r>
              <a:rPr lang="fr-CA" sz="1400" b="0" baseline="0" dirty="0"/>
              <a:t>Agressions à caractère sexuel</a:t>
            </a:r>
          </a:p>
          <a:p>
            <a:pPr marL="285750" indent="-285750">
              <a:buFont typeface="Arial" panose="020B0604020202020204" pitchFamily="34" charset="0"/>
              <a:buChar char="•"/>
            </a:pPr>
            <a:r>
              <a:rPr lang="fr-CA" sz="1400" b="0" baseline="0" dirty="0"/>
              <a:t>Etc.</a:t>
            </a:r>
          </a:p>
          <a:p>
            <a:pPr marL="285750" indent="-285750">
              <a:buFont typeface="Arial" panose="020B0604020202020204" pitchFamily="34" charset="0"/>
              <a:buChar char="•"/>
            </a:pPr>
            <a:endParaRPr lang="fr-CA" sz="1400" b="0" baseline="0" dirty="0"/>
          </a:p>
          <a:p>
            <a:pPr marL="0" indent="0">
              <a:buFont typeface="Arial" panose="020B0604020202020204" pitchFamily="34" charset="0"/>
              <a:buNone/>
            </a:pPr>
            <a:r>
              <a:rPr lang="fr-CA" sz="1400" b="1" baseline="0" dirty="0"/>
              <a:t>Différentes problématiques sociales</a:t>
            </a:r>
          </a:p>
          <a:p>
            <a:pPr marL="285750" indent="-285750">
              <a:buFont typeface="Arial" panose="020B0604020202020204" pitchFamily="34" charset="0"/>
              <a:buChar char="•"/>
            </a:pPr>
            <a:r>
              <a:rPr lang="fr-CA" sz="1400" b="0" baseline="0" dirty="0"/>
              <a:t>Santé mentale</a:t>
            </a:r>
          </a:p>
          <a:p>
            <a:pPr marL="285750" indent="-285750">
              <a:buFont typeface="Arial" panose="020B0604020202020204" pitchFamily="34" charset="0"/>
              <a:buChar char="•"/>
            </a:pPr>
            <a:r>
              <a:rPr lang="fr-CA" sz="1400" b="0" baseline="0" dirty="0"/>
              <a:t>Utilisation de substances psychoactives</a:t>
            </a:r>
          </a:p>
          <a:p>
            <a:pPr marL="285750" indent="-285750">
              <a:buFont typeface="Arial" panose="020B0604020202020204" pitchFamily="34" charset="0"/>
              <a:buChar char="•"/>
            </a:pPr>
            <a:r>
              <a:rPr lang="fr-CA" sz="1400" b="0" baseline="0" dirty="0"/>
              <a:t>Itinérance</a:t>
            </a:r>
          </a:p>
          <a:p>
            <a:pPr marL="0" indent="0">
              <a:buFont typeface="Arial" panose="020B0604020202020204" pitchFamily="34" charset="0"/>
              <a:buNone/>
            </a:pPr>
            <a:r>
              <a:rPr lang="fr-CA" sz="1400" b="0" i="1" baseline="0" dirty="0"/>
              <a:t>Importance de comprendre ces enjeux comme des conséquences des violences qu’elles ont vécues au cours de leur vie et non comme des problématiques individuelles ou des choix de vie. Cela ne veut pas dire qu’il faut tout tolérer mais l’intervention sera grandement différente selon le point de vue que l’on adopte.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CA" sz="1400" baseline="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fr-CA" sz="1400" baseline="0" dirty="0"/>
              <a:t>CHANGER DE DIAPO</a:t>
            </a:r>
            <a:endParaRPr lang="fr-CA" sz="1400"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3</a:t>
            </a:fld>
            <a:endParaRPr lang="fr-CA"/>
          </a:p>
        </p:txBody>
      </p:sp>
    </p:spTree>
    <p:extLst>
      <p:ext uri="{BB962C8B-B14F-4D97-AF65-F5344CB8AC3E}">
        <p14:creationId xmlns:p14="http://schemas.microsoft.com/office/powerpoint/2010/main" val="257974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8675" y="354013"/>
            <a:ext cx="5543550" cy="3117850"/>
          </a:xfrm>
        </p:spPr>
      </p:sp>
      <p:sp>
        <p:nvSpPr>
          <p:cNvPr id="3" name="Espace réservé des notes 2"/>
          <p:cNvSpPr>
            <a:spLocks noGrp="1"/>
          </p:cNvSpPr>
          <p:nvPr>
            <p:ph type="body" idx="1"/>
          </p:nvPr>
        </p:nvSpPr>
        <p:spPr>
          <a:xfrm>
            <a:off x="445770" y="3516313"/>
            <a:ext cx="6103619" cy="5376227"/>
          </a:xfrm>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i="0" dirty="0"/>
              <a:t>15 minutes pour les diapos 4 à 7 (10h10 à 10h25 + 5 minutes questions)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i="0" dirty="0"/>
              <a:t>Catherine</a:t>
            </a:r>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4</a:t>
            </a:fld>
            <a:endParaRPr lang="fr-CA"/>
          </a:p>
        </p:txBody>
      </p:sp>
    </p:spTree>
    <p:extLst>
      <p:ext uri="{BB962C8B-B14F-4D97-AF65-F5344CB8AC3E}">
        <p14:creationId xmlns:p14="http://schemas.microsoft.com/office/powerpoint/2010/main" val="415926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8675" y="354013"/>
            <a:ext cx="5543550" cy="3117850"/>
          </a:xfrm>
        </p:spPr>
      </p:sp>
      <p:sp>
        <p:nvSpPr>
          <p:cNvPr id="3" name="Espace réservé des notes 2"/>
          <p:cNvSpPr>
            <a:spLocks noGrp="1"/>
          </p:cNvSpPr>
          <p:nvPr>
            <p:ph type="body" idx="1"/>
          </p:nvPr>
        </p:nvSpPr>
        <p:spPr>
          <a:xfrm>
            <a:off x="445770" y="3516313"/>
            <a:ext cx="6103619" cy="5376227"/>
          </a:xfrm>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i="0" dirty="0"/>
              <a:t>Catherine</a:t>
            </a:r>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5</a:t>
            </a:fld>
            <a:endParaRPr lang="fr-CA"/>
          </a:p>
        </p:txBody>
      </p:sp>
    </p:spTree>
    <p:extLst>
      <p:ext uri="{BB962C8B-B14F-4D97-AF65-F5344CB8AC3E}">
        <p14:creationId xmlns:p14="http://schemas.microsoft.com/office/powerpoint/2010/main" val="1831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8675" y="354013"/>
            <a:ext cx="5543550" cy="3117850"/>
          </a:xfrm>
        </p:spPr>
      </p:sp>
      <p:sp>
        <p:nvSpPr>
          <p:cNvPr id="3" name="Espace réservé des notes 2"/>
          <p:cNvSpPr>
            <a:spLocks noGrp="1"/>
          </p:cNvSpPr>
          <p:nvPr>
            <p:ph type="body" idx="1"/>
          </p:nvPr>
        </p:nvSpPr>
        <p:spPr>
          <a:xfrm>
            <a:off x="445770" y="3516313"/>
            <a:ext cx="6103619" cy="5376227"/>
          </a:xfrm>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400" i="0"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6</a:t>
            </a:fld>
            <a:endParaRPr lang="fr-CA"/>
          </a:p>
        </p:txBody>
      </p:sp>
    </p:spTree>
    <p:extLst>
      <p:ext uri="{BB962C8B-B14F-4D97-AF65-F5344CB8AC3E}">
        <p14:creationId xmlns:p14="http://schemas.microsoft.com/office/powerpoint/2010/main" val="848351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8675" y="354013"/>
            <a:ext cx="5543550" cy="3117850"/>
          </a:xfrm>
        </p:spPr>
      </p:sp>
      <p:sp>
        <p:nvSpPr>
          <p:cNvPr id="3" name="Espace réservé des notes 2"/>
          <p:cNvSpPr>
            <a:spLocks noGrp="1"/>
          </p:cNvSpPr>
          <p:nvPr>
            <p:ph type="body" idx="1"/>
          </p:nvPr>
        </p:nvSpPr>
        <p:spPr>
          <a:xfrm>
            <a:off x="445770" y="3516313"/>
            <a:ext cx="6103619" cy="5376227"/>
          </a:xfrm>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i="0" dirty="0"/>
              <a:t>Catherine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i="0" dirty="0"/>
              <a:t>Formatées: à la place de structurées? Céline amenait le point que « plus structurées » pourrait donner l’idée qu’avant, c’était déstructuré ou « n’importe quoi ». OK</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400" i="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i="0" dirty="0"/>
              <a:t>Attention</a:t>
            </a:r>
            <a:r>
              <a:rPr lang="fr-CA" sz="1400" i="0" baseline="0" dirty="0"/>
              <a:t> à l’explication pour s’assurer que tout le monde comprenne.</a:t>
            </a:r>
            <a:endParaRPr lang="fr-CA" sz="1400" i="0"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7</a:t>
            </a:fld>
            <a:endParaRPr lang="fr-CA"/>
          </a:p>
        </p:txBody>
      </p:sp>
    </p:spTree>
    <p:extLst>
      <p:ext uri="{BB962C8B-B14F-4D97-AF65-F5344CB8AC3E}">
        <p14:creationId xmlns:p14="http://schemas.microsoft.com/office/powerpoint/2010/main" val="243768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95325" y="365125"/>
            <a:ext cx="5543550" cy="3117850"/>
          </a:xfrm>
        </p:spPr>
      </p:sp>
      <p:sp>
        <p:nvSpPr>
          <p:cNvPr id="3" name="Espace réservé des notes 2"/>
          <p:cNvSpPr>
            <a:spLocks noGrp="1"/>
          </p:cNvSpPr>
          <p:nvPr>
            <p:ph type="body" idx="1"/>
          </p:nvPr>
        </p:nvSpPr>
        <p:spPr>
          <a:xfrm>
            <a:off x="354330" y="3610610"/>
            <a:ext cx="6240779" cy="3636963"/>
          </a:xfrm>
        </p:spPr>
        <p:txBody>
          <a:bodyPr/>
          <a:lstStyle/>
          <a:p>
            <a:pPr marL="0" indent="0">
              <a:buFont typeface="Arial" panose="020B0604020202020204" pitchFamily="34" charset="0"/>
              <a:buNone/>
            </a:pPr>
            <a:r>
              <a:rPr lang="fr-CA" dirty="0"/>
              <a:t>Mylène</a:t>
            </a:r>
          </a:p>
          <a:p>
            <a:pPr marL="0" indent="0">
              <a:buFont typeface="Arial" panose="020B0604020202020204" pitchFamily="34" charset="0"/>
              <a:buNone/>
            </a:pPr>
            <a:r>
              <a:rPr lang="fr-CA" dirty="0"/>
              <a:t>Diapo 8 à 10 = 15 minutes (10h30 à 10h45 + 5 minutes de questions)</a:t>
            </a:r>
          </a:p>
          <a:p>
            <a:pPr marL="171450" indent="-171450">
              <a:buFont typeface="Arial" panose="020B0604020202020204" pitchFamily="34" charset="0"/>
              <a:buChar char="•"/>
            </a:pPr>
            <a:r>
              <a:rPr lang="fr-CA" dirty="0"/>
              <a:t>Présenter le continuum des violences: pas un continuum au</a:t>
            </a:r>
            <a:r>
              <a:rPr lang="fr-CA" baseline="0" dirty="0"/>
              <a:t> long de la vie/ ni continuum degré</a:t>
            </a:r>
            <a:endParaRPr lang="fr-CA" dirty="0"/>
          </a:p>
          <a:p>
            <a:pPr marL="171450" indent="-171450">
              <a:buFont typeface="Arial" panose="020B0604020202020204" pitchFamily="34" charset="0"/>
              <a:buChar char="•"/>
            </a:pPr>
            <a:r>
              <a:rPr lang="fr-CA" dirty="0"/>
              <a:t>Comprendre comment le continuum</a:t>
            </a:r>
            <a:r>
              <a:rPr lang="fr-CA" baseline="0" dirty="0"/>
              <a:t> des violences envers les femmes vient transformer le vécu des femmes et comment il le fait différemment pour chacune d’entre elles.</a:t>
            </a:r>
          </a:p>
          <a:p>
            <a:pPr marL="171450" indent="-171450">
              <a:buFont typeface="Arial" panose="020B0604020202020204" pitchFamily="34" charset="0"/>
              <a:buChar char="•"/>
            </a:pPr>
            <a:r>
              <a:rPr lang="fr-CA" baseline="0" dirty="0"/>
              <a:t>Il est important de comprendre ce vécu et de le situer dans nos structures sociales. De comprendre les différentes « problématiques » vécues par les femmes comme des conséquences des violences qu’elles ont vécu et non comme des problématiques individuelles ou des choix (jugés mauvais…) qu’elles ont fait.</a:t>
            </a:r>
          </a:p>
          <a:p>
            <a:pPr marL="171450" indent="-171450">
              <a:buFont typeface="Arial" panose="020B0604020202020204" pitchFamily="34" charset="0"/>
              <a:buChar char="•"/>
            </a:pPr>
            <a:endParaRPr lang="fr-CA" baseline="0" dirty="0"/>
          </a:p>
          <a:p>
            <a:pPr marL="171450" indent="-171450">
              <a:buFont typeface="Arial" panose="020B0604020202020204" pitchFamily="34" charset="0"/>
              <a:buChar char="•"/>
            </a:pPr>
            <a:r>
              <a:rPr lang="fr-CA" baseline="0" dirty="0"/>
              <a:t>Tout ce qui sera présenté se trouve dans le document « Intervention féministe intersectionnelle. Réflexions et analyse pour des pratiques égalitaires et inclusives ». Se trouve sur le site Web de la FMHF et le lien sera mis dans le tchat</a:t>
            </a:r>
            <a:endParaRPr lang="fr-CA" dirty="0"/>
          </a:p>
          <a:p>
            <a:pPr marL="171450" indent="-171450">
              <a:buFont typeface="Arial" panose="020B0604020202020204" pitchFamily="34" charset="0"/>
              <a:buChar char="•"/>
            </a:pPr>
            <a:endParaRPr lang="fr-CA" dirty="0"/>
          </a:p>
        </p:txBody>
      </p:sp>
      <p:sp>
        <p:nvSpPr>
          <p:cNvPr id="4" name="Espace réservé du numéro de diapositive 3"/>
          <p:cNvSpPr>
            <a:spLocks noGrp="1"/>
          </p:cNvSpPr>
          <p:nvPr>
            <p:ph type="sldNum" sz="quarter" idx="10"/>
          </p:nvPr>
        </p:nvSpPr>
        <p:spPr/>
        <p:txBody>
          <a:bodyPr/>
          <a:lstStyle/>
          <a:p>
            <a:fld id="{3519AE1B-DE99-49A4-AC51-7A239DA3C54D}" type="slidenum">
              <a:rPr lang="fr-CA" smtClean="0"/>
              <a:t>8</a:t>
            </a:fld>
            <a:endParaRPr lang="fr-CA"/>
          </a:p>
        </p:txBody>
      </p:sp>
    </p:spTree>
    <p:extLst>
      <p:ext uri="{BB962C8B-B14F-4D97-AF65-F5344CB8AC3E}">
        <p14:creationId xmlns:p14="http://schemas.microsoft.com/office/powerpoint/2010/main" val="32713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396875" y="692150"/>
            <a:ext cx="6156325" cy="3463925"/>
          </a:xfrm>
        </p:spPr>
      </p:sp>
      <p:sp>
        <p:nvSpPr>
          <p:cNvPr id="3" name="Rectangle 3"/>
          <p:cNvSpPr>
            <a:spLocks noGrp="1"/>
          </p:cNvSpPr>
          <p:nvPr>
            <p:ph type="body" idx="1"/>
          </p:nvPr>
        </p:nvSpPr>
        <p:spPr/>
        <p:txBody>
          <a:bodyPr/>
          <a:lstStyle/>
          <a:p>
            <a:r>
              <a:rPr lang="fr-FR" dirty="0"/>
              <a:t>MYLENE</a:t>
            </a:r>
          </a:p>
          <a:p>
            <a:r>
              <a:rPr lang="fr-FR" dirty="0"/>
              <a:t>20 minutes</a:t>
            </a:r>
          </a:p>
          <a:p>
            <a:endParaRPr lang="fr-FR" dirty="0"/>
          </a:p>
          <a:p>
            <a:r>
              <a:rPr lang="fr-FR" dirty="0"/>
              <a:t>Représentations sociales</a:t>
            </a:r>
          </a:p>
          <a:p>
            <a:pPr marL="171450" indent="-171450">
              <a:buFontTx/>
              <a:buChar char="-"/>
            </a:pPr>
            <a:r>
              <a:rPr lang="fr-FR" dirty="0"/>
              <a:t>Ce qu’y est implicitement</a:t>
            </a:r>
            <a:r>
              <a:rPr lang="fr-FR" baseline="0" dirty="0"/>
              <a:t> attendu des individus. Les codes et les normes sociales auxquelles les individus doivent se conformer.</a:t>
            </a:r>
          </a:p>
          <a:p>
            <a:pPr marL="171450" indent="-171450">
              <a:buFontTx/>
              <a:buChar char="-"/>
            </a:pPr>
            <a:r>
              <a:rPr lang="fr-FR" baseline="0" dirty="0"/>
              <a:t>Féminité: douceur, calme, conciliantes, rassembleuses.</a:t>
            </a:r>
          </a:p>
          <a:p>
            <a:pPr marL="171450" indent="-171450">
              <a:buFontTx/>
              <a:buChar char="-"/>
            </a:pPr>
            <a:r>
              <a:rPr lang="fr-FR" baseline="0" dirty="0"/>
              <a:t>Maternité: se sacrifie pour ses enfants, soit aimante, expérience d’une vie.</a:t>
            </a:r>
          </a:p>
          <a:p>
            <a:pPr marL="171450" indent="-171450">
              <a:buFontTx/>
              <a:buChar char="-"/>
            </a:pPr>
            <a:r>
              <a:rPr lang="fr-FR" baseline="0" dirty="0"/>
              <a:t>Bonne victime: elle ne l’a pas cherché</a:t>
            </a:r>
          </a:p>
          <a:p>
            <a:pPr marL="0" indent="0">
              <a:buFontTx/>
              <a:buNone/>
            </a:pPr>
            <a:endParaRPr lang="fr-FR" baseline="0" dirty="0"/>
          </a:p>
          <a:p>
            <a:pPr marL="0" indent="0">
              <a:buFontTx/>
              <a:buNone/>
            </a:pPr>
            <a:r>
              <a:rPr lang="fr-FR" baseline="0" dirty="0"/>
              <a:t>EX: Considère-t-on la colère des hommes et la colère des femmes de la même manière? Il est fort probable que la colère d’une femme sera beaucoup plus contrainte, critiquée, régulée que celle d’un homme. En contexte où l’on va chercher de l’aide, cela peut avoir un effet important notamment sur la crédibilité que l’on accordera à la personne et par le fait même, sur les services et le soutien qui lui sera offert. Une femme qui exprime sa colère, qui remet en question le traitement qui lui est proposé ne répondra pas aux représentations que l’on se fait d’une femme et risque de vivre de la stigmatisation.</a:t>
            </a:r>
          </a:p>
          <a:p>
            <a:pPr marL="0" indent="0">
              <a:buFontTx/>
              <a:buNone/>
            </a:pPr>
            <a:endParaRPr lang="fr-FR" baseline="0" dirty="0"/>
          </a:p>
          <a:p>
            <a:pPr marL="0" indent="0">
              <a:buFontTx/>
              <a:buNone/>
            </a:pPr>
            <a:r>
              <a:rPr lang="fr-FR" baseline="0" dirty="0"/>
              <a:t>C’est sur ces représentations sociales que repose généralement la crédibilité de la victime. En violence conjugale par exemple, lorsqu’il est question de la garde des enfants, une femme qui aura manifester de la résistance envers son conjoint et qui aura eu des comportements violents en réaction à la violence de son conjoint risque d’être moins bien perçue qu’une victime qui n’aurait pas eu de comportement violent.</a:t>
            </a:r>
          </a:p>
          <a:p>
            <a:pPr marL="0" indent="0">
              <a:buFontTx/>
              <a:buNone/>
            </a:pPr>
            <a:endParaRPr lang="fr-FR" baseline="0" dirty="0"/>
          </a:p>
          <a:p>
            <a:pPr marL="0" indent="0">
              <a:buFontTx/>
              <a:buNone/>
            </a:pPr>
            <a:r>
              <a:rPr lang="fr-FR" baseline="0" dirty="0"/>
              <a:t>Lois, politiques ou programmes</a:t>
            </a:r>
          </a:p>
          <a:p>
            <a:pPr marL="171450" indent="-171450">
              <a:buFontTx/>
              <a:buChar char="-"/>
            </a:pPr>
            <a:r>
              <a:rPr lang="fr-FR" baseline="0" dirty="0"/>
              <a:t>Nous avons tous des biais et des angles morts. Nos biais sont amenés par les représentations et par l’idée que nous nous faisons des différentes catégories de personnes. Les angles-morts, pour leur part, proviennent du fait que nous n’avons pas vécu certaines situations et certaines stigmatisations. Lorsque j’analyse une situation, que je prend une décision, je le ferai à partir de mon expérience personnelle et des représentations sociales qui m’habitent. C’est la même chose pour les personnes qui développent les lois, les politiques et les programmes. Il est alors très difficile de tenir compte de ses angles morts si on ne fait pas une démarche pour en prendre conscience et si on ne travaille pas avec les personnes qui sont les premières concernées par ces lois et programmes.</a:t>
            </a:r>
          </a:p>
          <a:p>
            <a:pPr marL="171450" indent="-171450">
              <a:buFontTx/>
              <a:buChar char="-"/>
            </a:pPr>
            <a:endParaRPr lang="fr-FR" baseline="0" dirty="0"/>
          </a:p>
          <a:p>
            <a:pPr marL="171450" indent="-171450">
              <a:buFont typeface="Arial" panose="020B0604020202020204" pitchFamily="34" charset="0"/>
              <a:buChar char="•"/>
            </a:pPr>
            <a:r>
              <a:rPr lang="fr-FR" baseline="0" dirty="0"/>
              <a:t>Toute les lois, politiques et programmes laissent des personnes de côté ce qui vient produire des violences institutionnelles. Ces personnes sont généralement celles qui sont déjà les plus marginalisées. Les femmes en font largement partie. Le manque de services fait partie de ces violences institutionnelles.</a:t>
            </a:r>
          </a:p>
          <a:p>
            <a:pPr marL="0" indent="0">
              <a:buFontTx/>
              <a:buNone/>
            </a:pPr>
            <a:r>
              <a:rPr lang="fr-FR" baseline="0" dirty="0"/>
              <a:t>Ex: régions où il n’y a pas de maisons pour femmes en difficultés. Ces femmes trouvent difficilement des lieux où se loger et dès qu’elles présentent des enjeux de santé mentale, elles sont dirigées vers la psychiatrie. Après quelques fois où elles vivent cette situation, elles préfèreront ne plus demander d’aide ou changer de région.</a:t>
            </a:r>
          </a:p>
          <a:p>
            <a:pPr marL="171450" indent="-171450">
              <a:buFontTx/>
              <a:buChar char="-"/>
            </a:pPr>
            <a:endParaRPr lang="fr-FR" baseline="0" dirty="0"/>
          </a:p>
          <a:p>
            <a:pPr marL="171450" indent="-171450">
              <a:buFontTx/>
              <a:buChar char="-"/>
            </a:pPr>
            <a:r>
              <a:rPr lang="fr-FR" baseline="0" dirty="0"/>
              <a:t>Ex: par exemple, il y a quelques années, la loi sur l’aide sociale a été modifiée et a fait en sorte qu’une personne qui ne se trouve pas en recherche d’emploi active perd une partie de sa prestation. Il a donc fallu, à ce moment, faire reconnaître que le fait d’avoir vécu de la violence conjugale ou d’autres formes de violence envers les femmes demandait de temps pour se remettre et qu’il n’était alors pas possible pour les femmes de s’inscrire dans une démarche de recherche d’emploi à ce moment là. Bien que cela ait été reconnu, il ne demeure pas moins que c’est à la femme de prouver qu’elle a vécu cette violence et qu’elle n’est pas en mesure de travailler à ce moment là. Tout ça, dans un contexte de crise où elle tente elle-même de se reconstruire et parfois, de prendre soin de ses enfants.</a:t>
            </a:r>
          </a:p>
          <a:p>
            <a:pPr marL="171450" indent="-171450">
              <a:buFontTx/>
              <a:buChar char="-"/>
            </a:pPr>
            <a:endParaRPr lang="fr-FR" baseline="0" dirty="0"/>
          </a:p>
          <a:p>
            <a:pPr marL="0" indent="0">
              <a:buFontTx/>
              <a:buNone/>
            </a:pPr>
            <a:endParaRPr lang="fr-FR" baseline="0" dirty="0"/>
          </a:p>
          <a:p>
            <a:pPr marL="0" indent="0">
              <a:buFontTx/>
              <a:buNone/>
            </a:pPr>
            <a:endParaRPr lang="fr-FR" baseline="0" dirty="0"/>
          </a:p>
          <a:p>
            <a:pPr marL="0" indent="0">
              <a:buFontTx/>
              <a:buNone/>
            </a:pPr>
            <a:r>
              <a:rPr lang="fr-FR" baseline="0" dirty="0"/>
              <a:t>Pratiques ou interventions qui peuvent exclure, contrôler, </a:t>
            </a:r>
            <a:r>
              <a:rPr lang="fr-FR" baseline="0" dirty="0" err="1"/>
              <a:t>revictimiser</a:t>
            </a:r>
            <a:r>
              <a:rPr lang="fr-FR" baseline="0" dirty="0"/>
              <a:t> ou fragiliser les femmes</a:t>
            </a:r>
          </a:p>
          <a:p>
            <a:pPr marL="171450" indent="-171450">
              <a:buFontTx/>
              <a:buChar char="-"/>
            </a:pPr>
            <a:r>
              <a:rPr lang="fr-FR" baseline="0" dirty="0"/>
              <a:t>Comment les systèmes appliquent les lois. Les cadres réglementaires mis en place dans les institutions ou organismes.</a:t>
            </a:r>
          </a:p>
          <a:p>
            <a:pPr marL="171450" indent="-171450">
              <a:buFontTx/>
              <a:buChar char="-"/>
            </a:pPr>
            <a:endParaRPr lang="fr-FR" baseline="0" dirty="0"/>
          </a:p>
          <a:p>
            <a:pPr marL="171450" indent="-171450">
              <a:buFontTx/>
              <a:buChar char="-"/>
            </a:pPr>
            <a:r>
              <a:rPr lang="fr-FR" baseline="0" dirty="0"/>
              <a:t>Milieux policiers: Certaines femmes se sentent jugées par les policiers lorsqu’elles vont porter plainte. Cette situation peut se produire avec d’autres professionnels tant dans le milieu social que médical ou juridique. Cette réalité est particulièrement vraie avec les femmes qui ont des enjeux de santé mentale. On remet en question leur parole, leurs récits. La question du savoir-être est fondamentale auprès de ces femmes.</a:t>
            </a:r>
          </a:p>
          <a:p>
            <a:pPr marL="171450" indent="-171450">
              <a:buFontTx/>
              <a:buChar char="-"/>
            </a:pPr>
            <a:r>
              <a:rPr lang="fr-FR" baseline="0" dirty="0"/>
              <a:t>Le lien entre les représentations sociales et les pratiques est direct. On intervient généralement sur ce qui sort de la norme donc sur ce qui ne cadre pas avec les représentations sociales avec « nos » représentations sociales.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Hébergement: femmes en situation d’itinérance vs femmes victimes de VC. En santé mentale, on prend automatiquement pour acquis que si la femme avait des enfants, elle en a plus la garde. On trouve ce même phénomène dans les ressources en itinérance. Du côté VC, on prend pour acquis qu’il y a des enfants et comme les enfants sont à protéger, on donne priorité à ces femmes. Si une femme sort de ces cadres, c’est très difficile de trouver une place en hébergement. Les représentations sociales sont intimement liées à comment est construit le filet social (avec de gros, gros trous!).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Diagnostic TPL à l’urgence: dangereuse/ perturbante/ hors de contrôle</a:t>
            </a:r>
          </a:p>
          <a:p>
            <a:pPr marL="171450" indent="-171450">
              <a:buFontTx/>
              <a:buChar char="-"/>
            </a:pPr>
            <a:endParaRPr lang="fr-FR" baseline="0" dirty="0"/>
          </a:p>
          <a:p>
            <a:pPr marL="171450" indent="-171450">
              <a:buFontTx/>
              <a:buChar char="-"/>
            </a:pPr>
            <a:r>
              <a:rPr lang="fr-FR" baseline="0" dirty="0"/>
              <a:t>Peu importe notre champs de pratique, on peut contribuer à produire et reproduire des violences institutionnelles et ainsi à </a:t>
            </a:r>
            <a:r>
              <a:rPr lang="fr-FR" baseline="0" dirty="0" err="1"/>
              <a:t>revictimiser</a:t>
            </a:r>
            <a:r>
              <a:rPr lang="fr-FR" baseline="0" dirty="0"/>
              <a:t> les femmes. L’</a:t>
            </a:r>
            <a:r>
              <a:rPr lang="fr-FR" baseline="0" dirty="0" err="1"/>
              <a:t>intersectionnalité</a:t>
            </a:r>
            <a:r>
              <a:rPr lang="fr-FR" baseline="0" dirty="0"/>
              <a:t> et les réflexions qu’elle amène sur nos privilèges, sur nos angles morts est donc un outil de remise en question important.</a:t>
            </a:r>
          </a:p>
          <a:p>
            <a:pPr marL="171450" indent="-171450">
              <a:buFontTx/>
              <a:buChar char="-"/>
            </a:pPr>
            <a:endParaRPr lang="fr-FR" baseline="0" dirty="0"/>
          </a:p>
          <a:p>
            <a:pPr marL="0" indent="0">
              <a:buFontTx/>
              <a:buNone/>
            </a:pPr>
            <a:r>
              <a:rPr lang="fr-FR" baseline="0" dirty="0"/>
              <a:t>Ces expériences d’exclusion ou de stigmatisation viennent </a:t>
            </a:r>
            <a:r>
              <a:rPr lang="fr-FR" baseline="0" dirty="0" err="1"/>
              <a:t>revictimiser</a:t>
            </a:r>
            <a:r>
              <a:rPr lang="fr-FR" baseline="0" dirty="0"/>
              <a:t> les femmes mais surtout, font en sorte qu’elles n’iront plus chercher d’aide. Elles seront de plus en plus vulnérables.</a:t>
            </a:r>
          </a:p>
          <a:p>
            <a:pPr marL="0" indent="0">
              <a:buFontTx/>
              <a:buNone/>
            </a:pPr>
            <a:endParaRPr lang="fr-FR" baseline="0" dirty="0"/>
          </a:p>
          <a:p>
            <a:pPr marL="0" indent="0">
              <a:buFontTx/>
              <a:buNone/>
            </a:pPr>
            <a:r>
              <a:rPr lang="fr-FR" baseline="0" dirty="0"/>
              <a:t>Violences interpersonnelles</a:t>
            </a:r>
          </a:p>
          <a:p>
            <a:pPr marL="0" indent="0">
              <a:buFontTx/>
              <a:buNone/>
            </a:pPr>
            <a:r>
              <a:rPr lang="fr-FR" dirty="0"/>
              <a:t>Micro-agressions: on en parle de plus en plus. C’est souvent</a:t>
            </a:r>
            <a:r>
              <a:rPr lang="fr-FR" baseline="0" dirty="0"/>
              <a:t> banalisé mais c’est documenté, notamment dans la littérature liée au racisme. Le fait de vivre des micro-agressions à répétition a un impact direct sur notre état psychologique et la santé mentale. Par exemple, une femme qui a vécu une agression sexuelle et qui se fait siffler sur la rue ou se fait interpeller par des inconnus pour aller prendre un verre, elle sera ramenée à cette expérience régulièrement. Cela aura un impact sur sa santé mentale et sur le sentiment de sécurité qu’elle aura ou non dans les espaces publics.</a:t>
            </a:r>
          </a:p>
          <a:p>
            <a:pPr marL="0" indent="0">
              <a:buFontTx/>
              <a:buNone/>
            </a:pPr>
            <a:endParaRPr lang="fr-FR" baseline="0" dirty="0"/>
          </a:p>
          <a:p>
            <a:pPr marL="0" indent="0">
              <a:buFontTx/>
              <a:buNone/>
            </a:pPr>
            <a:r>
              <a:rPr lang="fr-FR" baseline="0" dirty="0"/>
              <a:t>Une femme qui a un diagnostic de dépression et qui se fait sans cesse remettre en question par rapport à celui-ci: tu dois juste être fatiguée. Fais plus de sport, ça ira mieux. Prends-toi en main et ça va passer. Etc. Il y a de fortes chances qu’elle vive de la culpabilité si elle se fait dire de telles choses sur une base régulière et que cela ajoute de la souffrance, de la pression à son état. Ainsi, cela aura un impact sur la détresse psychologique qu’elle ressent et sur sa capacité à croire en elle.</a:t>
            </a:r>
            <a:endParaRPr lang="fr-FR" dirty="0"/>
          </a:p>
        </p:txBody>
      </p:sp>
      <p:sp>
        <p:nvSpPr>
          <p:cNvPr id="4" name="Rectangle 4"/>
          <p:cNvSpPr>
            <a:spLocks noGrp="1"/>
          </p:cNvSpPr>
          <p:nvPr>
            <p:ph type="sldNum" sz="quarter" idx="10"/>
          </p:nvPr>
        </p:nvSpPr>
        <p:spPr/>
        <p:txBody>
          <a:bodyPr/>
          <a:lstStyle/>
          <a:p>
            <a:fld id="{B3A019F3-8596-4028-9847-CBD3A185B07A}" type="slidenum">
              <a:rPr lang="fr-FR" smtClean="0"/>
              <a:pPr/>
              <a:t>9</a:t>
            </a:fld>
            <a:endParaRPr lang="fr-FR"/>
          </a:p>
        </p:txBody>
      </p:sp>
    </p:spTree>
    <p:extLst>
      <p:ext uri="{BB962C8B-B14F-4D97-AF65-F5344CB8AC3E}">
        <p14:creationId xmlns:p14="http://schemas.microsoft.com/office/powerpoint/2010/main" val="3185352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1524000" y="1957370"/>
            <a:ext cx="7086600" cy="2387600"/>
          </a:xfrm>
        </p:spPr>
        <p:txBody>
          <a:bodyPr anchor="b">
            <a:normAutofit/>
          </a:bodyPr>
          <a:lstStyle>
            <a:lvl1pPr algn="l">
              <a:defRPr sz="4400" b="0" i="0">
                <a:solidFill>
                  <a:schemeClr val="tx1">
                    <a:lumMod val="65000"/>
                    <a:lumOff val="35000"/>
                  </a:schemeClr>
                </a:solidFill>
                <a:latin typeface="Avenir Next" panose="020B0503020202020204" pitchFamily="34"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1524000" y="4736841"/>
            <a:ext cx="7086600" cy="787137"/>
          </a:xfrm>
        </p:spPr>
        <p:txBody>
          <a:bodyPr>
            <a:normAutofit/>
          </a:bodyPr>
          <a:lstStyle>
            <a:lvl1pPr marL="0" indent="0" algn="l">
              <a:buNone/>
              <a:defRPr sz="1600" b="0" i="0">
                <a:solidFill>
                  <a:schemeClr val="tx1">
                    <a:lumMod val="50000"/>
                    <a:lumOff val="50000"/>
                  </a:schemeClr>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8" name="Rectangle 7">
            <a:extLst>
              <a:ext uri="{FF2B5EF4-FFF2-40B4-BE49-F238E27FC236}">
                <a16:creationId xmlns:a16="http://schemas.microsoft.com/office/drawing/2014/main" id="{94228774-DBDF-5E43-810E-CCD24F8364F4}"/>
              </a:ext>
            </a:extLst>
          </p:cNvPr>
          <p:cNvSpPr/>
          <p:nvPr userDrawn="1"/>
        </p:nvSpPr>
        <p:spPr>
          <a:xfrm>
            <a:off x="0" y="5937526"/>
            <a:ext cx="12192000" cy="920474"/>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5">
            <a:extLst>
              <a:ext uri="{FF2B5EF4-FFF2-40B4-BE49-F238E27FC236}">
                <a16:creationId xmlns:a16="http://schemas.microsoft.com/office/drawing/2014/main" id="{5C373BC3-B598-D948-8193-F18D287CB437}"/>
              </a:ext>
            </a:extLst>
          </p:cNvPr>
          <p:cNvPicPr>
            <a:picLocks noChangeAspect="1"/>
          </p:cNvPicPr>
          <p:nvPr userDrawn="1"/>
        </p:nvPicPr>
        <p:blipFill>
          <a:blip r:embed="rId2"/>
          <a:stretch>
            <a:fillRect/>
          </a:stretch>
        </p:blipFill>
        <p:spPr>
          <a:xfrm>
            <a:off x="8313021" y="330879"/>
            <a:ext cx="3040779" cy="830213"/>
          </a:xfrm>
          <a:prstGeom prst="rect">
            <a:avLst/>
          </a:prstGeom>
        </p:spPr>
      </p:pic>
    </p:spTree>
    <p:extLst>
      <p:ext uri="{BB962C8B-B14F-4D97-AF65-F5344CB8AC3E}">
        <p14:creationId xmlns:p14="http://schemas.microsoft.com/office/powerpoint/2010/main" val="396512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410368"/>
            <a:ext cx="7772400" cy="1325563"/>
          </a:xfrm>
        </p:spPr>
        <p:txBody>
          <a:bodyPr/>
          <a:lstStyle>
            <a:lvl1pPr>
              <a:defRPr b="0" i="0">
                <a:solidFill>
                  <a:srgbClr val="8B2673"/>
                </a:solidFill>
                <a:latin typeface="Avenir Next" panose="020B05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200" y="1825625"/>
            <a:ext cx="7772400" cy="4351338"/>
          </a:xfrm>
        </p:spPr>
        <p:txBody>
          <a:bodyPr>
            <a:normAutofit/>
          </a:bodyPr>
          <a:lstStyle>
            <a:lvl1pPr marL="228600" indent="-228600">
              <a:buClr>
                <a:srgbClr val="70AD47"/>
              </a:buClr>
              <a:buSzPct val="140000"/>
              <a:buFont typeface="Courier New" panose="02070309020205020404" pitchFamily="49" charset="0"/>
              <a:buChar char="o"/>
              <a:defRPr sz="1600" b="0" i="0">
                <a:latin typeface="Avenir Next" panose="020B0503020202020204" pitchFamily="34" charset="0"/>
              </a:defRPr>
            </a:lvl1pPr>
            <a:lvl2pPr marL="685800" indent="-228600">
              <a:buClr>
                <a:srgbClr val="70AD47"/>
              </a:buClr>
              <a:buSzPct val="140000"/>
              <a:buFont typeface="Courier New" panose="02070309020205020404" pitchFamily="49" charset="0"/>
              <a:buChar char="o"/>
              <a:defRPr sz="1400" b="0" i="0">
                <a:latin typeface="Avenir Next" panose="020B0503020202020204" pitchFamily="34" charset="0"/>
              </a:defRPr>
            </a:lvl2pPr>
            <a:lvl3pPr marL="1143000" indent="-228600">
              <a:buClr>
                <a:srgbClr val="70AD47"/>
              </a:buClr>
              <a:buSzPct val="140000"/>
              <a:buFont typeface="Courier New" panose="02070309020205020404" pitchFamily="49" charset="0"/>
              <a:buChar char="o"/>
              <a:defRPr sz="1200" b="0" i="0">
                <a:latin typeface="Avenir Next" panose="020B0503020202020204" pitchFamily="34" charset="0"/>
              </a:defRPr>
            </a:lvl3pPr>
            <a:lvl4pPr marL="1600200" indent="-228600">
              <a:buClr>
                <a:srgbClr val="70AD47"/>
              </a:buClr>
              <a:buSzPct val="140000"/>
              <a:buFont typeface="Courier New" panose="02070309020205020404" pitchFamily="49" charset="0"/>
              <a:buChar char="o"/>
              <a:defRPr sz="1000" b="0" i="0">
                <a:latin typeface="Avenir Next" panose="020B0503020202020204" pitchFamily="34" charset="0"/>
              </a:defRPr>
            </a:lvl4pPr>
            <a:lvl5pPr marL="2057400" indent="-228600">
              <a:buClr>
                <a:srgbClr val="70AD47"/>
              </a:buClr>
              <a:buSzPct val="140000"/>
              <a:buFont typeface="Courier New" panose="02070309020205020404" pitchFamily="49" charset="0"/>
              <a:buChar char="o"/>
              <a:defRPr sz="1000"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8" name="Rectangle 7">
            <a:extLst>
              <a:ext uri="{FF2B5EF4-FFF2-40B4-BE49-F238E27FC236}">
                <a16:creationId xmlns:a16="http://schemas.microsoft.com/office/drawing/2014/main" id="{351D1294-DA45-AF45-BCA0-1436A0B660AB}"/>
              </a:ext>
            </a:extLst>
          </p:cNvPr>
          <p:cNvSpPr/>
          <p:nvPr userDrawn="1"/>
        </p:nvSpPr>
        <p:spPr>
          <a:xfrm>
            <a:off x="8610600" y="0"/>
            <a:ext cx="3581400" cy="6858000"/>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52A4143-32F5-EF4C-BFB5-B0E43C3B1603}"/>
              </a:ext>
            </a:extLst>
          </p:cNvPr>
          <p:cNvPicPr>
            <a:picLocks noChangeAspect="1"/>
          </p:cNvPicPr>
          <p:nvPr userDrawn="1"/>
        </p:nvPicPr>
        <p:blipFill>
          <a:blip r:embed="rId2"/>
          <a:stretch>
            <a:fillRect/>
          </a:stretch>
        </p:blipFill>
        <p:spPr>
          <a:xfrm>
            <a:off x="9283700" y="410368"/>
            <a:ext cx="2235200" cy="2273300"/>
          </a:xfrm>
          <a:prstGeom prst="rect">
            <a:avLst/>
          </a:prstGeom>
        </p:spPr>
      </p:pic>
    </p:spTree>
    <p:extLst>
      <p:ext uri="{BB962C8B-B14F-4D97-AF65-F5344CB8AC3E}">
        <p14:creationId xmlns:p14="http://schemas.microsoft.com/office/powerpoint/2010/main" val="128344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5C6CFE-1682-A14B-A5B7-669EBF05398B}"/>
              </a:ext>
            </a:extLst>
          </p:cNvPr>
          <p:cNvSpPr/>
          <p:nvPr userDrawn="1"/>
        </p:nvSpPr>
        <p:spPr>
          <a:xfrm>
            <a:off x="9569884" y="0"/>
            <a:ext cx="2622116" cy="6858000"/>
          </a:xfrm>
          <a:prstGeom prst="rect">
            <a:avLst/>
          </a:prstGeom>
          <a:solidFill>
            <a:srgbClr val="EC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1372666"/>
            <a:ext cx="7772400" cy="1325563"/>
          </a:xfrm>
        </p:spPr>
        <p:txBody>
          <a:bodyPr/>
          <a:lstStyle>
            <a:lvl1pPr>
              <a:defRPr b="0" i="0">
                <a:solidFill>
                  <a:srgbClr val="8B2673"/>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199" y="3004508"/>
            <a:ext cx="8731685" cy="4197958"/>
          </a:xfrm>
        </p:spPr>
        <p:txBody>
          <a:bodyPr>
            <a:noAutofit/>
          </a:bodyPr>
          <a:lstStyle>
            <a:lvl1pPr marL="228600" indent="-228600">
              <a:buClr>
                <a:srgbClr val="70AD47"/>
              </a:buClr>
              <a:buSzPct val="140000"/>
              <a:buFont typeface="Arial" panose="020B0604020202020204" pitchFamily="34" charset="0"/>
              <a:buChar char="•"/>
              <a:defRPr sz="3600" b="0" i="0">
                <a:latin typeface="Avenir Next" panose="020B0503020202020204" pitchFamily="34" charset="0"/>
              </a:defRPr>
            </a:lvl1pPr>
            <a:lvl2pPr marL="685800" indent="-228600">
              <a:buClr>
                <a:srgbClr val="70AD47"/>
              </a:buClr>
              <a:buSzPct val="140000"/>
              <a:buFont typeface="Arial" panose="020B0604020202020204" pitchFamily="34" charset="0"/>
              <a:buChar char="•"/>
              <a:defRPr sz="3200" b="0" i="0">
                <a:latin typeface="Avenir Next" panose="020B0503020202020204" pitchFamily="34" charset="0"/>
              </a:defRPr>
            </a:lvl2pPr>
            <a:lvl3pPr marL="1143000" indent="-228600">
              <a:buClr>
                <a:srgbClr val="70AD47"/>
              </a:buClr>
              <a:buSzPct val="140000"/>
              <a:buFont typeface="Arial" panose="020B0604020202020204" pitchFamily="34" charset="0"/>
              <a:buChar char="•"/>
              <a:defRPr sz="2800" b="0" i="0">
                <a:latin typeface="Avenir Next" panose="020B0503020202020204" pitchFamily="34" charset="0"/>
              </a:defRPr>
            </a:lvl3pPr>
            <a:lvl4pPr marL="1600200" indent="-228600">
              <a:buClr>
                <a:srgbClr val="70AD47"/>
              </a:buClr>
              <a:buSzPct val="140000"/>
              <a:buFont typeface="Arial" panose="020B0604020202020204" pitchFamily="34" charset="0"/>
              <a:buChar char="•"/>
              <a:defRPr sz="2400" b="0" i="0">
                <a:latin typeface="Avenir Next" panose="020B0503020202020204" pitchFamily="34" charset="0"/>
              </a:defRPr>
            </a:lvl4pPr>
            <a:lvl5pPr marL="2057400" indent="-228600">
              <a:buClr>
                <a:srgbClr val="70AD47"/>
              </a:buClr>
              <a:buSzPct val="140000"/>
              <a:buFont typeface="Arial" panose="020B0604020202020204" pitchFamily="34" charset="0"/>
              <a:buChar char="•"/>
              <a:defRPr sz="2000"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1" name="Picture 10">
            <a:extLst>
              <a:ext uri="{FF2B5EF4-FFF2-40B4-BE49-F238E27FC236}">
                <a16:creationId xmlns:a16="http://schemas.microsoft.com/office/drawing/2014/main" id="{BF48AF85-CA82-064F-9AF4-FB36DDFF0820}"/>
              </a:ext>
            </a:extLst>
          </p:cNvPr>
          <p:cNvPicPr>
            <a:picLocks noChangeAspect="1"/>
          </p:cNvPicPr>
          <p:nvPr userDrawn="1"/>
        </p:nvPicPr>
        <p:blipFill>
          <a:blip r:embed="rId2"/>
          <a:stretch>
            <a:fillRect/>
          </a:stretch>
        </p:blipFill>
        <p:spPr>
          <a:xfrm>
            <a:off x="10058400" y="421906"/>
            <a:ext cx="1644940" cy="1463131"/>
          </a:xfrm>
          <a:prstGeom prst="rect">
            <a:avLst/>
          </a:prstGeom>
        </p:spPr>
      </p:pic>
    </p:spTree>
    <p:extLst>
      <p:ext uri="{BB962C8B-B14F-4D97-AF65-F5344CB8AC3E}">
        <p14:creationId xmlns:p14="http://schemas.microsoft.com/office/powerpoint/2010/main" val="164758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1372666"/>
            <a:ext cx="7772400" cy="1325563"/>
          </a:xfrm>
        </p:spPr>
        <p:txBody>
          <a:bodyPr/>
          <a:lstStyle>
            <a:lvl1pPr>
              <a:defRPr b="0" i="0">
                <a:solidFill>
                  <a:srgbClr val="7030A0"/>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200" y="3004508"/>
            <a:ext cx="7772400" cy="2820095"/>
          </a:xfrm>
        </p:spPr>
        <p:txBody>
          <a:bodyPr>
            <a:noAutofit/>
          </a:bodyPr>
          <a:lstStyle>
            <a:lvl1pPr marL="228600" indent="-228600">
              <a:buClr>
                <a:srgbClr val="70AD47"/>
              </a:buClr>
              <a:buSzPct val="140000"/>
              <a:buFont typeface="Arial" panose="020B0604020202020204" pitchFamily="34" charset="0"/>
              <a:buChar char="•"/>
              <a:defRPr sz="3600" b="0" i="0">
                <a:solidFill>
                  <a:schemeClr val="tx1">
                    <a:lumMod val="75000"/>
                    <a:lumOff val="25000"/>
                  </a:schemeClr>
                </a:solidFill>
                <a:latin typeface="Avenir Next" panose="020B0503020202020204" pitchFamily="34" charset="0"/>
              </a:defRPr>
            </a:lvl1pPr>
            <a:lvl2pPr marL="685800" indent="-228600">
              <a:buClr>
                <a:srgbClr val="70AD47"/>
              </a:buClr>
              <a:buSzPct val="140000"/>
              <a:buFont typeface="Arial" panose="020B0604020202020204" pitchFamily="34" charset="0"/>
              <a:buChar char="•"/>
              <a:defRPr sz="3200" b="0" i="0">
                <a:solidFill>
                  <a:schemeClr val="tx1">
                    <a:lumMod val="75000"/>
                    <a:lumOff val="25000"/>
                  </a:schemeClr>
                </a:solidFill>
                <a:latin typeface="Avenir Next" panose="020B0503020202020204" pitchFamily="34" charset="0"/>
              </a:defRPr>
            </a:lvl2pPr>
            <a:lvl3pPr marL="1143000" indent="-228600">
              <a:buClr>
                <a:srgbClr val="70AD47"/>
              </a:buClr>
              <a:buSzPct val="140000"/>
              <a:buFont typeface="Arial" panose="020B0604020202020204" pitchFamily="34" charset="0"/>
              <a:buChar char="•"/>
              <a:defRPr sz="2800" b="0" i="0">
                <a:solidFill>
                  <a:schemeClr val="tx1">
                    <a:lumMod val="75000"/>
                    <a:lumOff val="25000"/>
                  </a:schemeClr>
                </a:solidFill>
                <a:latin typeface="Avenir Next" panose="020B0503020202020204" pitchFamily="34" charset="0"/>
              </a:defRPr>
            </a:lvl3pPr>
            <a:lvl4pPr marL="1600200" indent="-228600">
              <a:buClr>
                <a:srgbClr val="70AD47"/>
              </a:buClr>
              <a:buSzPct val="140000"/>
              <a:buFont typeface="Arial" panose="020B0604020202020204" pitchFamily="34" charset="0"/>
              <a:buChar char="•"/>
              <a:defRPr sz="2400" b="0" i="0">
                <a:solidFill>
                  <a:schemeClr val="tx1">
                    <a:lumMod val="75000"/>
                    <a:lumOff val="25000"/>
                  </a:schemeClr>
                </a:solidFill>
                <a:latin typeface="Avenir Next" panose="020B0503020202020204" pitchFamily="34" charset="0"/>
              </a:defRPr>
            </a:lvl4pPr>
            <a:lvl5pPr marL="2057400" indent="-228600">
              <a:buClr>
                <a:srgbClr val="70AD47"/>
              </a:buClr>
              <a:buSzPct val="140000"/>
              <a:buFont typeface="Arial" panose="020B0604020202020204" pitchFamily="34" charset="0"/>
              <a:buChar char="•"/>
              <a:defRPr sz="2000" b="0" i="0">
                <a:solidFill>
                  <a:schemeClr val="tx1">
                    <a:lumMod val="75000"/>
                    <a:lumOff val="25000"/>
                  </a:schemeClr>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0" name="Picture 9">
            <a:extLst>
              <a:ext uri="{FF2B5EF4-FFF2-40B4-BE49-F238E27FC236}">
                <a16:creationId xmlns:a16="http://schemas.microsoft.com/office/drawing/2014/main" id="{D442B4D8-67AA-524D-844A-C9C235013B1C}"/>
              </a:ext>
            </a:extLst>
          </p:cNvPr>
          <p:cNvPicPr>
            <a:picLocks noChangeAspect="1"/>
          </p:cNvPicPr>
          <p:nvPr userDrawn="1"/>
        </p:nvPicPr>
        <p:blipFill>
          <a:blip r:embed="rId2"/>
          <a:stretch>
            <a:fillRect/>
          </a:stretch>
        </p:blipFill>
        <p:spPr>
          <a:xfrm>
            <a:off x="9857982" y="429191"/>
            <a:ext cx="1681793" cy="511850"/>
          </a:xfrm>
          <a:prstGeom prst="rect">
            <a:avLst/>
          </a:prstGeom>
        </p:spPr>
      </p:pic>
      <p:sp>
        <p:nvSpPr>
          <p:cNvPr id="12" name="Rectangle 11">
            <a:extLst>
              <a:ext uri="{FF2B5EF4-FFF2-40B4-BE49-F238E27FC236}">
                <a16:creationId xmlns:a16="http://schemas.microsoft.com/office/drawing/2014/main" id="{36D9E2A8-C1B7-514C-93D1-112A5FD8BBFA}"/>
              </a:ext>
            </a:extLst>
          </p:cNvPr>
          <p:cNvSpPr/>
          <p:nvPr userDrawn="1"/>
        </p:nvSpPr>
        <p:spPr>
          <a:xfrm>
            <a:off x="0" y="6346151"/>
            <a:ext cx="12192000" cy="5118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6407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9E2A8-C1B7-514C-93D1-112A5FD8BBFA}"/>
              </a:ext>
            </a:extLst>
          </p:cNvPr>
          <p:cNvSpPr/>
          <p:nvPr userDrawn="1"/>
        </p:nvSpPr>
        <p:spPr>
          <a:xfrm>
            <a:off x="0" y="6346151"/>
            <a:ext cx="12192000" cy="5118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3280B39-6026-4449-BCF6-B3D018795E07}"/>
              </a:ext>
            </a:extLst>
          </p:cNvPr>
          <p:cNvSpPr/>
          <p:nvPr userDrawn="1"/>
        </p:nvSpPr>
        <p:spPr>
          <a:xfrm>
            <a:off x="0" y="0"/>
            <a:ext cx="12192000" cy="995910"/>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FEAB0E4-07A7-3749-9296-887D28E81EA6}"/>
              </a:ext>
            </a:extLst>
          </p:cNvPr>
          <p:cNvPicPr>
            <a:picLocks noChangeAspect="1"/>
          </p:cNvPicPr>
          <p:nvPr userDrawn="1"/>
        </p:nvPicPr>
        <p:blipFill>
          <a:blip r:embed="rId2"/>
          <a:stretch>
            <a:fillRect/>
          </a:stretch>
        </p:blipFill>
        <p:spPr>
          <a:xfrm>
            <a:off x="8893480" y="0"/>
            <a:ext cx="2863240" cy="995910"/>
          </a:xfrm>
          <a:prstGeom prst="rect">
            <a:avLst/>
          </a:prstGeom>
        </p:spPr>
      </p:pic>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1372666"/>
            <a:ext cx="7772400" cy="1325563"/>
          </a:xfrm>
        </p:spPr>
        <p:txBody>
          <a:bodyPr/>
          <a:lstStyle>
            <a:lvl1pPr>
              <a:defRPr b="0" i="0">
                <a:solidFill>
                  <a:srgbClr val="7030A0"/>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200" y="3004508"/>
            <a:ext cx="7772400" cy="2820095"/>
          </a:xfrm>
        </p:spPr>
        <p:txBody>
          <a:bodyPr>
            <a:noAutofit/>
          </a:bodyPr>
          <a:lstStyle>
            <a:lvl1pPr marL="228600" indent="-228600">
              <a:buClr>
                <a:srgbClr val="70AD47"/>
              </a:buClr>
              <a:buSzPct val="140000"/>
              <a:buFont typeface="Arial" panose="020B0604020202020204" pitchFamily="34" charset="0"/>
              <a:buChar char="•"/>
              <a:defRPr sz="3600" b="0" i="0">
                <a:solidFill>
                  <a:schemeClr val="tx1">
                    <a:lumMod val="75000"/>
                    <a:lumOff val="25000"/>
                  </a:schemeClr>
                </a:solidFill>
                <a:latin typeface="Avenir Next" panose="020B0503020202020204" pitchFamily="34" charset="0"/>
              </a:defRPr>
            </a:lvl1pPr>
            <a:lvl2pPr marL="685800" indent="-228600">
              <a:buClr>
                <a:srgbClr val="70AD47"/>
              </a:buClr>
              <a:buSzPct val="140000"/>
              <a:buFont typeface="Arial" panose="020B0604020202020204" pitchFamily="34" charset="0"/>
              <a:buChar char="•"/>
              <a:defRPr sz="3200" b="0" i="0">
                <a:solidFill>
                  <a:schemeClr val="tx1">
                    <a:lumMod val="75000"/>
                    <a:lumOff val="25000"/>
                  </a:schemeClr>
                </a:solidFill>
                <a:latin typeface="Avenir Next" panose="020B0503020202020204" pitchFamily="34" charset="0"/>
              </a:defRPr>
            </a:lvl2pPr>
            <a:lvl3pPr marL="1143000" indent="-228600">
              <a:buClr>
                <a:srgbClr val="70AD47"/>
              </a:buClr>
              <a:buSzPct val="140000"/>
              <a:buFont typeface="Arial" panose="020B0604020202020204" pitchFamily="34" charset="0"/>
              <a:buChar char="•"/>
              <a:defRPr sz="2800" b="0" i="0">
                <a:solidFill>
                  <a:schemeClr val="tx1">
                    <a:lumMod val="75000"/>
                    <a:lumOff val="25000"/>
                  </a:schemeClr>
                </a:solidFill>
                <a:latin typeface="Avenir Next" panose="020B0503020202020204" pitchFamily="34" charset="0"/>
              </a:defRPr>
            </a:lvl3pPr>
            <a:lvl4pPr marL="1600200" indent="-228600">
              <a:buClr>
                <a:srgbClr val="70AD47"/>
              </a:buClr>
              <a:buSzPct val="140000"/>
              <a:buFont typeface="Arial" panose="020B0604020202020204" pitchFamily="34" charset="0"/>
              <a:buChar char="•"/>
              <a:defRPr sz="2400" b="0" i="0">
                <a:solidFill>
                  <a:schemeClr val="tx1">
                    <a:lumMod val="75000"/>
                    <a:lumOff val="25000"/>
                  </a:schemeClr>
                </a:solidFill>
                <a:latin typeface="Avenir Next" panose="020B0503020202020204" pitchFamily="34" charset="0"/>
              </a:defRPr>
            </a:lvl4pPr>
            <a:lvl5pPr marL="2057400" indent="-228600">
              <a:buClr>
                <a:srgbClr val="70AD47"/>
              </a:buClr>
              <a:buSzPct val="140000"/>
              <a:buFont typeface="Arial" panose="020B0604020202020204" pitchFamily="34" charset="0"/>
              <a:buChar char="•"/>
              <a:defRPr sz="2000" b="0" i="0">
                <a:solidFill>
                  <a:schemeClr val="tx1">
                    <a:lumMod val="75000"/>
                    <a:lumOff val="25000"/>
                  </a:schemeClr>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879485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9E2A8-C1B7-514C-93D1-112A5FD8BBFA}"/>
              </a:ext>
            </a:extLst>
          </p:cNvPr>
          <p:cNvSpPr/>
          <p:nvPr userDrawn="1"/>
        </p:nvSpPr>
        <p:spPr>
          <a:xfrm>
            <a:off x="0" y="6346151"/>
            <a:ext cx="12192000" cy="5118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3280B39-6026-4449-BCF6-B3D018795E07}"/>
              </a:ext>
            </a:extLst>
          </p:cNvPr>
          <p:cNvSpPr/>
          <p:nvPr userDrawn="1"/>
        </p:nvSpPr>
        <p:spPr>
          <a:xfrm>
            <a:off x="0" y="0"/>
            <a:ext cx="12192000" cy="995910"/>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FEAB0E4-07A7-3749-9296-887D28E81EA6}"/>
              </a:ext>
            </a:extLst>
          </p:cNvPr>
          <p:cNvPicPr>
            <a:picLocks noChangeAspect="1"/>
          </p:cNvPicPr>
          <p:nvPr userDrawn="1"/>
        </p:nvPicPr>
        <p:blipFill>
          <a:blip r:embed="rId2"/>
          <a:stretch>
            <a:fillRect/>
          </a:stretch>
        </p:blipFill>
        <p:spPr>
          <a:xfrm>
            <a:off x="8893480" y="0"/>
            <a:ext cx="2863240" cy="995910"/>
          </a:xfrm>
          <a:prstGeom prst="rect">
            <a:avLst/>
          </a:prstGeom>
        </p:spPr>
      </p:pic>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1372666"/>
            <a:ext cx="7772400" cy="1325563"/>
          </a:xfrm>
        </p:spPr>
        <p:txBody>
          <a:bodyPr/>
          <a:lstStyle>
            <a:lvl1pPr>
              <a:defRPr b="0" i="0">
                <a:solidFill>
                  <a:srgbClr val="7030A0"/>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200" y="3004508"/>
            <a:ext cx="7772400" cy="2820095"/>
          </a:xfrm>
        </p:spPr>
        <p:txBody>
          <a:bodyPr>
            <a:noAutofit/>
          </a:bodyPr>
          <a:lstStyle>
            <a:lvl1pPr marL="228600" indent="-228600">
              <a:buClr>
                <a:srgbClr val="70AD47"/>
              </a:buClr>
              <a:buSzPct val="140000"/>
              <a:buFont typeface="Arial" panose="020B0604020202020204" pitchFamily="34" charset="0"/>
              <a:buChar char="•"/>
              <a:defRPr sz="3600" b="0" i="0">
                <a:solidFill>
                  <a:schemeClr val="tx1">
                    <a:lumMod val="75000"/>
                    <a:lumOff val="25000"/>
                  </a:schemeClr>
                </a:solidFill>
                <a:latin typeface="Avenir Next" panose="020B0503020202020204" pitchFamily="34" charset="0"/>
              </a:defRPr>
            </a:lvl1pPr>
            <a:lvl2pPr marL="685800" indent="-228600">
              <a:buClr>
                <a:srgbClr val="70AD47"/>
              </a:buClr>
              <a:buSzPct val="140000"/>
              <a:buFont typeface="Arial" panose="020B0604020202020204" pitchFamily="34" charset="0"/>
              <a:buChar char="•"/>
              <a:defRPr sz="3200" b="0" i="0">
                <a:solidFill>
                  <a:schemeClr val="tx1">
                    <a:lumMod val="75000"/>
                    <a:lumOff val="25000"/>
                  </a:schemeClr>
                </a:solidFill>
                <a:latin typeface="Avenir Next" panose="020B0503020202020204" pitchFamily="34" charset="0"/>
              </a:defRPr>
            </a:lvl2pPr>
            <a:lvl3pPr marL="1143000" indent="-228600">
              <a:buClr>
                <a:srgbClr val="70AD47"/>
              </a:buClr>
              <a:buSzPct val="140000"/>
              <a:buFont typeface="Arial" panose="020B0604020202020204" pitchFamily="34" charset="0"/>
              <a:buChar char="•"/>
              <a:defRPr sz="2800" b="0" i="0">
                <a:solidFill>
                  <a:schemeClr val="tx1">
                    <a:lumMod val="75000"/>
                    <a:lumOff val="25000"/>
                  </a:schemeClr>
                </a:solidFill>
                <a:latin typeface="Avenir Next" panose="020B0503020202020204" pitchFamily="34" charset="0"/>
              </a:defRPr>
            </a:lvl3pPr>
            <a:lvl4pPr marL="1600200" indent="-228600">
              <a:buClr>
                <a:srgbClr val="70AD47"/>
              </a:buClr>
              <a:buSzPct val="140000"/>
              <a:buFont typeface="Arial" panose="020B0604020202020204" pitchFamily="34" charset="0"/>
              <a:buChar char="•"/>
              <a:defRPr sz="2400" b="0" i="0">
                <a:solidFill>
                  <a:schemeClr val="tx1">
                    <a:lumMod val="75000"/>
                    <a:lumOff val="25000"/>
                  </a:schemeClr>
                </a:solidFill>
                <a:latin typeface="Avenir Next" panose="020B0503020202020204" pitchFamily="34" charset="0"/>
              </a:defRPr>
            </a:lvl4pPr>
            <a:lvl5pPr marL="2057400" indent="-228600">
              <a:buClr>
                <a:srgbClr val="70AD47"/>
              </a:buClr>
              <a:buSzPct val="140000"/>
              <a:buFont typeface="Arial" panose="020B0604020202020204" pitchFamily="34" charset="0"/>
              <a:buChar char="•"/>
              <a:defRPr sz="2000" b="0" i="0">
                <a:solidFill>
                  <a:schemeClr val="tx1">
                    <a:lumMod val="75000"/>
                    <a:lumOff val="25000"/>
                  </a:schemeClr>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3773794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9E2A8-C1B7-514C-93D1-112A5FD8BBFA}"/>
              </a:ext>
            </a:extLst>
          </p:cNvPr>
          <p:cNvSpPr/>
          <p:nvPr userDrawn="1"/>
        </p:nvSpPr>
        <p:spPr>
          <a:xfrm>
            <a:off x="0" y="5862091"/>
            <a:ext cx="12192000" cy="9959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736734"/>
            <a:ext cx="7772400" cy="1325563"/>
          </a:xfrm>
        </p:spPr>
        <p:txBody>
          <a:bodyPr/>
          <a:lstStyle>
            <a:lvl1pPr>
              <a:defRPr b="0" i="0">
                <a:solidFill>
                  <a:srgbClr val="7030A0"/>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200" y="2368576"/>
            <a:ext cx="7772400" cy="2820095"/>
          </a:xfrm>
        </p:spPr>
        <p:txBody>
          <a:bodyPr>
            <a:noAutofit/>
          </a:bodyPr>
          <a:lstStyle>
            <a:lvl1pPr marL="228600" indent="-228600">
              <a:buClr>
                <a:srgbClr val="70AD47"/>
              </a:buClr>
              <a:buSzPct val="140000"/>
              <a:buFont typeface="Arial" panose="020B0604020202020204" pitchFamily="34" charset="0"/>
              <a:buChar char="•"/>
              <a:defRPr sz="3600" b="0" i="0">
                <a:solidFill>
                  <a:schemeClr val="tx1">
                    <a:lumMod val="75000"/>
                    <a:lumOff val="25000"/>
                  </a:schemeClr>
                </a:solidFill>
                <a:latin typeface="Avenir Next" panose="020B0503020202020204" pitchFamily="34" charset="0"/>
              </a:defRPr>
            </a:lvl1pPr>
            <a:lvl2pPr marL="685800" indent="-228600">
              <a:buClr>
                <a:srgbClr val="70AD47"/>
              </a:buClr>
              <a:buSzPct val="140000"/>
              <a:buFont typeface="Arial" panose="020B0604020202020204" pitchFamily="34" charset="0"/>
              <a:buChar char="•"/>
              <a:defRPr sz="3200" b="0" i="0">
                <a:solidFill>
                  <a:schemeClr val="tx1">
                    <a:lumMod val="75000"/>
                    <a:lumOff val="25000"/>
                  </a:schemeClr>
                </a:solidFill>
                <a:latin typeface="Avenir Next" panose="020B0503020202020204" pitchFamily="34" charset="0"/>
              </a:defRPr>
            </a:lvl2pPr>
            <a:lvl3pPr marL="1143000" indent="-228600">
              <a:buClr>
                <a:srgbClr val="70AD47"/>
              </a:buClr>
              <a:buSzPct val="140000"/>
              <a:buFont typeface="Arial" panose="020B0604020202020204" pitchFamily="34" charset="0"/>
              <a:buChar char="•"/>
              <a:defRPr sz="2800" b="0" i="0">
                <a:solidFill>
                  <a:schemeClr val="tx1">
                    <a:lumMod val="75000"/>
                    <a:lumOff val="25000"/>
                  </a:schemeClr>
                </a:solidFill>
                <a:latin typeface="Avenir Next" panose="020B0503020202020204" pitchFamily="34" charset="0"/>
              </a:defRPr>
            </a:lvl3pPr>
            <a:lvl4pPr marL="1600200" indent="-228600">
              <a:buClr>
                <a:srgbClr val="70AD47"/>
              </a:buClr>
              <a:buSzPct val="140000"/>
              <a:buFont typeface="Arial" panose="020B0604020202020204" pitchFamily="34" charset="0"/>
              <a:buChar char="•"/>
              <a:defRPr sz="2400" b="0" i="0">
                <a:solidFill>
                  <a:schemeClr val="tx1">
                    <a:lumMod val="75000"/>
                    <a:lumOff val="25000"/>
                  </a:schemeClr>
                </a:solidFill>
                <a:latin typeface="Avenir Next" panose="020B0503020202020204" pitchFamily="34" charset="0"/>
              </a:defRPr>
            </a:lvl4pPr>
            <a:lvl5pPr marL="2057400" indent="-228600">
              <a:buClr>
                <a:srgbClr val="70AD47"/>
              </a:buClr>
              <a:buSzPct val="140000"/>
              <a:buFont typeface="Arial" panose="020B0604020202020204" pitchFamily="34" charset="0"/>
              <a:buChar char="•"/>
              <a:defRPr sz="2000" b="0" i="0">
                <a:solidFill>
                  <a:schemeClr val="tx1">
                    <a:lumMod val="75000"/>
                    <a:lumOff val="25000"/>
                  </a:schemeClr>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1" name="Picture 10">
            <a:extLst>
              <a:ext uri="{FF2B5EF4-FFF2-40B4-BE49-F238E27FC236}">
                <a16:creationId xmlns:a16="http://schemas.microsoft.com/office/drawing/2014/main" id="{567101CF-E0E1-194F-819B-258659C561BC}"/>
              </a:ext>
            </a:extLst>
          </p:cNvPr>
          <p:cNvPicPr>
            <a:picLocks noChangeAspect="1"/>
          </p:cNvPicPr>
          <p:nvPr userDrawn="1"/>
        </p:nvPicPr>
        <p:blipFill>
          <a:blip r:embed="rId2"/>
          <a:stretch>
            <a:fillRect/>
          </a:stretch>
        </p:blipFill>
        <p:spPr>
          <a:xfrm>
            <a:off x="9084868" y="6093304"/>
            <a:ext cx="2268932" cy="581068"/>
          </a:xfrm>
          <a:prstGeom prst="rect">
            <a:avLst/>
          </a:prstGeom>
        </p:spPr>
      </p:pic>
    </p:spTree>
    <p:extLst>
      <p:ext uri="{BB962C8B-B14F-4D97-AF65-F5344CB8AC3E}">
        <p14:creationId xmlns:p14="http://schemas.microsoft.com/office/powerpoint/2010/main" val="126975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198" y="1470133"/>
            <a:ext cx="9107466" cy="1193028"/>
          </a:xfrm>
        </p:spPr>
        <p:txBody>
          <a:bodyPr/>
          <a:lstStyle>
            <a:lvl1pPr>
              <a:defRPr b="0" i="0">
                <a:solidFill>
                  <a:srgbClr val="8B2673"/>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198" y="2865308"/>
            <a:ext cx="9107467" cy="3284971"/>
          </a:xfrm>
        </p:spPr>
        <p:txBody>
          <a:bodyPr>
            <a:normAutofit/>
          </a:bodyPr>
          <a:lstStyle>
            <a:lvl1pPr marL="228600" indent="-228600">
              <a:buClr>
                <a:srgbClr val="70AD47"/>
              </a:buClr>
              <a:buSzPct val="140000"/>
              <a:buFont typeface="Courier New" panose="02070309020205020404" pitchFamily="49" charset="0"/>
              <a:buChar char="o"/>
              <a:defRPr sz="2400" b="0" i="0">
                <a:latin typeface="Avenir Next" panose="020B0503020202020204" pitchFamily="34" charset="0"/>
              </a:defRPr>
            </a:lvl1pPr>
            <a:lvl2pPr marL="685800" indent="-228600">
              <a:buClr>
                <a:srgbClr val="70AD47"/>
              </a:buClr>
              <a:buSzPct val="140000"/>
              <a:buFont typeface="Courier New" panose="02070309020205020404" pitchFamily="49" charset="0"/>
              <a:buChar char="o"/>
              <a:defRPr sz="2000" b="0" i="0">
                <a:latin typeface="Avenir Next" panose="020B0503020202020204" pitchFamily="34" charset="0"/>
              </a:defRPr>
            </a:lvl2pPr>
            <a:lvl3pPr marL="1143000" indent="-228600">
              <a:buClr>
                <a:srgbClr val="70AD47"/>
              </a:buClr>
              <a:buSzPct val="140000"/>
              <a:buFont typeface="Courier New" panose="02070309020205020404" pitchFamily="49" charset="0"/>
              <a:buChar char="o"/>
              <a:defRPr sz="1800" b="0" i="0">
                <a:latin typeface="Avenir Next" panose="020B0503020202020204" pitchFamily="34" charset="0"/>
              </a:defRPr>
            </a:lvl3pPr>
            <a:lvl4pPr marL="1600200" indent="-228600">
              <a:buClr>
                <a:srgbClr val="70AD47"/>
              </a:buClr>
              <a:buSzPct val="140000"/>
              <a:buFont typeface="Courier New" panose="02070309020205020404" pitchFamily="49" charset="0"/>
              <a:buChar char="o"/>
              <a:defRPr sz="1600" b="0" i="0">
                <a:latin typeface="Avenir Next" panose="020B0503020202020204" pitchFamily="34" charset="0"/>
              </a:defRPr>
            </a:lvl4pPr>
            <a:lvl5pPr marL="2057400" indent="-228600">
              <a:buClr>
                <a:srgbClr val="70AD47"/>
              </a:buClr>
              <a:buSzPct val="140000"/>
              <a:buFont typeface="Courier New" panose="02070309020205020404" pitchFamily="49" charset="0"/>
              <a:buChar char="o"/>
              <a:defRPr sz="1400"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1" name="Picture 10">
            <a:extLst>
              <a:ext uri="{FF2B5EF4-FFF2-40B4-BE49-F238E27FC236}">
                <a16:creationId xmlns:a16="http://schemas.microsoft.com/office/drawing/2014/main" id="{69CF5840-031B-4B46-929D-C0DF7093515D}"/>
              </a:ext>
            </a:extLst>
          </p:cNvPr>
          <p:cNvPicPr>
            <a:picLocks noChangeAspect="1"/>
          </p:cNvPicPr>
          <p:nvPr userDrawn="1"/>
        </p:nvPicPr>
        <p:blipFill>
          <a:blip r:embed="rId2"/>
          <a:stretch>
            <a:fillRect/>
          </a:stretch>
        </p:blipFill>
        <p:spPr>
          <a:xfrm>
            <a:off x="9784742" y="333615"/>
            <a:ext cx="1882209" cy="572846"/>
          </a:xfrm>
          <a:prstGeom prst="rect">
            <a:avLst/>
          </a:prstGeom>
        </p:spPr>
      </p:pic>
    </p:spTree>
    <p:extLst>
      <p:ext uri="{BB962C8B-B14F-4D97-AF65-F5344CB8AC3E}">
        <p14:creationId xmlns:p14="http://schemas.microsoft.com/office/powerpoint/2010/main" val="3850260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198" y="1470133"/>
            <a:ext cx="9107466" cy="1193028"/>
          </a:xfrm>
        </p:spPr>
        <p:txBody>
          <a:bodyPr/>
          <a:lstStyle>
            <a:lvl1pPr>
              <a:defRPr b="0" i="0">
                <a:solidFill>
                  <a:srgbClr val="8B2673"/>
                </a:solidFill>
                <a:latin typeface="Avenir Next Ultra Light" panose="020B0203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198" y="2865308"/>
            <a:ext cx="9107467" cy="3284971"/>
          </a:xfrm>
        </p:spPr>
        <p:txBody>
          <a:bodyPr>
            <a:normAutofit/>
          </a:bodyPr>
          <a:lstStyle>
            <a:lvl1pPr marL="228600" indent="-228600">
              <a:buClr>
                <a:srgbClr val="70AD47"/>
              </a:buClr>
              <a:buSzPct val="140000"/>
              <a:buFont typeface="Courier New" panose="02070309020205020404" pitchFamily="49" charset="0"/>
              <a:buChar char="o"/>
              <a:defRPr sz="2400" b="0" i="0">
                <a:latin typeface="Avenir Next" panose="020B0503020202020204" pitchFamily="34" charset="0"/>
              </a:defRPr>
            </a:lvl1pPr>
            <a:lvl2pPr marL="685800" indent="-228600">
              <a:buClr>
                <a:srgbClr val="70AD47"/>
              </a:buClr>
              <a:buSzPct val="140000"/>
              <a:buFont typeface="Courier New" panose="02070309020205020404" pitchFamily="49" charset="0"/>
              <a:buChar char="o"/>
              <a:defRPr sz="2000" b="0" i="0">
                <a:latin typeface="Avenir Next" panose="020B0503020202020204" pitchFamily="34" charset="0"/>
              </a:defRPr>
            </a:lvl2pPr>
            <a:lvl3pPr marL="1143000" indent="-228600">
              <a:buClr>
                <a:srgbClr val="70AD47"/>
              </a:buClr>
              <a:buSzPct val="140000"/>
              <a:buFont typeface="Courier New" panose="02070309020205020404" pitchFamily="49" charset="0"/>
              <a:buChar char="o"/>
              <a:defRPr sz="1800" b="0" i="0">
                <a:latin typeface="Avenir Next" panose="020B0503020202020204" pitchFamily="34" charset="0"/>
              </a:defRPr>
            </a:lvl3pPr>
            <a:lvl4pPr marL="1600200" indent="-228600">
              <a:buClr>
                <a:srgbClr val="70AD47"/>
              </a:buClr>
              <a:buSzPct val="140000"/>
              <a:buFont typeface="Courier New" panose="02070309020205020404" pitchFamily="49" charset="0"/>
              <a:buChar char="o"/>
              <a:defRPr sz="1600" b="0" i="0">
                <a:latin typeface="Avenir Next" panose="020B0503020202020204" pitchFamily="34" charset="0"/>
              </a:defRPr>
            </a:lvl4pPr>
            <a:lvl5pPr marL="2057400" indent="-228600">
              <a:buClr>
                <a:srgbClr val="70AD47"/>
              </a:buClr>
              <a:buSzPct val="140000"/>
              <a:buFont typeface="Courier New" panose="02070309020205020404" pitchFamily="49" charset="0"/>
              <a:buChar char="o"/>
              <a:defRPr sz="1400"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1" name="Picture 10">
            <a:extLst>
              <a:ext uri="{FF2B5EF4-FFF2-40B4-BE49-F238E27FC236}">
                <a16:creationId xmlns:a16="http://schemas.microsoft.com/office/drawing/2014/main" id="{69CF5840-031B-4B46-929D-C0DF7093515D}"/>
              </a:ext>
            </a:extLst>
          </p:cNvPr>
          <p:cNvPicPr>
            <a:picLocks noChangeAspect="1"/>
          </p:cNvPicPr>
          <p:nvPr userDrawn="1"/>
        </p:nvPicPr>
        <p:blipFill>
          <a:blip r:embed="rId2"/>
          <a:stretch>
            <a:fillRect/>
          </a:stretch>
        </p:blipFill>
        <p:spPr>
          <a:xfrm>
            <a:off x="9784742" y="333615"/>
            <a:ext cx="1882209" cy="572846"/>
          </a:xfrm>
          <a:prstGeom prst="rect">
            <a:avLst/>
          </a:prstGeom>
        </p:spPr>
      </p:pic>
    </p:spTree>
    <p:extLst>
      <p:ext uri="{BB962C8B-B14F-4D97-AF65-F5344CB8AC3E}">
        <p14:creationId xmlns:p14="http://schemas.microsoft.com/office/powerpoint/2010/main" val="346787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AE1314-8BB9-0948-917F-E7A2FF31EC53}"/>
              </a:ext>
            </a:extLst>
          </p:cNvPr>
          <p:cNvSpPr/>
          <p:nvPr userDrawn="1"/>
        </p:nvSpPr>
        <p:spPr>
          <a:xfrm>
            <a:off x="0" y="5849655"/>
            <a:ext cx="12192000" cy="1008345"/>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BA2C4F-FDEE-734C-AAB3-BECEB57F2815}"/>
              </a:ext>
            </a:extLst>
          </p:cNvPr>
          <p:cNvSpPr>
            <a:spLocks noGrp="1"/>
          </p:cNvSpPr>
          <p:nvPr>
            <p:ph type="title"/>
          </p:nvPr>
        </p:nvSpPr>
        <p:spPr>
          <a:xfrm>
            <a:off x="831850" y="1709738"/>
            <a:ext cx="10515600" cy="2852737"/>
          </a:xfrm>
        </p:spPr>
        <p:txBody>
          <a:bodyPr anchor="b">
            <a:normAutofit/>
          </a:bodyPr>
          <a:lstStyle>
            <a:lvl1pPr>
              <a:defRPr sz="5400" b="0" i="0">
                <a:solidFill>
                  <a:schemeClr val="tx1">
                    <a:lumMod val="65000"/>
                    <a:lumOff val="35000"/>
                  </a:schemeClr>
                </a:solidFill>
                <a:latin typeface="Avenir Next" panose="020B0503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912984B-D4D7-114D-949C-599FF6ED679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36CA3C6-056A-364C-B89E-D02FE8CEB310}"/>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B38CCB50-DF19-0949-928A-E269B089FD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EBDAA7-11BC-3A4B-8DF3-3CC626E48E9E}"/>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8" name="Picture 7">
            <a:extLst>
              <a:ext uri="{FF2B5EF4-FFF2-40B4-BE49-F238E27FC236}">
                <a16:creationId xmlns:a16="http://schemas.microsoft.com/office/drawing/2014/main" id="{331E4F85-AA9F-E345-97C2-7EECB73BE083}"/>
              </a:ext>
            </a:extLst>
          </p:cNvPr>
          <p:cNvPicPr>
            <a:picLocks noChangeAspect="1"/>
          </p:cNvPicPr>
          <p:nvPr userDrawn="1"/>
        </p:nvPicPr>
        <p:blipFill>
          <a:blip r:embed="rId2"/>
          <a:stretch>
            <a:fillRect/>
          </a:stretch>
        </p:blipFill>
        <p:spPr>
          <a:xfrm>
            <a:off x="8979898" y="6036076"/>
            <a:ext cx="2367552" cy="635501"/>
          </a:xfrm>
          <a:prstGeom prst="rect">
            <a:avLst/>
          </a:prstGeom>
        </p:spPr>
      </p:pic>
    </p:spTree>
    <p:extLst>
      <p:ext uri="{BB962C8B-B14F-4D97-AF65-F5344CB8AC3E}">
        <p14:creationId xmlns:p14="http://schemas.microsoft.com/office/powerpoint/2010/main" val="3916694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AE1314-8BB9-0948-917F-E7A2FF31EC53}"/>
              </a:ext>
            </a:extLst>
          </p:cNvPr>
          <p:cNvSpPr/>
          <p:nvPr userDrawn="1"/>
        </p:nvSpPr>
        <p:spPr>
          <a:xfrm>
            <a:off x="0" y="5849655"/>
            <a:ext cx="12192000" cy="1008345"/>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BA2C4F-FDEE-734C-AAB3-BECEB57F2815}"/>
              </a:ext>
            </a:extLst>
          </p:cNvPr>
          <p:cNvSpPr>
            <a:spLocks noGrp="1"/>
          </p:cNvSpPr>
          <p:nvPr>
            <p:ph type="title"/>
          </p:nvPr>
        </p:nvSpPr>
        <p:spPr>
          <a:xfrm>
            <a:off x="831850" y="1709738"/>
            <a:ext cx="10515600" cy="2852737"/>
          </a:xfrm>
        </p:spPr>
        <p:txBody>
          <a:bodyPr anchor="b">
            <a:normAutofit/>
          </a:bodyPr>
          <a:lstStyle>
            <a:lvl1pPr>
              <a:defRPr sz="5400" b="0" i="0">
                <a:solidFill>
                  <a:schemeClr val="tx1">
                    <a:lumMod val="65000"/>
                    <a:lumOff val="35000"/>
                  </a:schemeClr>
                </a:solidFill>
                <a:latin typeface="Avenir Next" panose="020B0503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912984B-D4D7-114D-949C-599FF6ED679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36CA3C6-056A-364C-B89E-D02FE8CEB310}"/>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B38CCB50-DF19-0949-928A-E269B089FD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EBDAA7-11BC-3A4B-8DF3-3CC626E48E9E}"/>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9" name="Picture 8">
            <a:extLst>
              <a:ext uri="{FF2B5EF4-FFF2-40B4-BE49-F238E27FC236}">
                <a16:creationId xmlns:a16="http://schemas.microsoft.com/office/drawing/2014/main" id="{0FD95F0C-90E2-0D4D-BA4A-EC06B32C5D42}"/>
              </a:ext>
            </a:extLst>
          </p:cNvPr>
          <p:cNvPicPr>
            <a:picLocks noChangeAspect="1"/>
          </p:cNvPicPr>
          <p:nvPr userDrawn="1"/>
        </p:nvPicPr>
        <p:blipFill>
          <a:blip r:embed="rId2"/>
          <a:stretch>
            <a:fillRect/>
          </a:stretch>
        </p:blipFill>
        <p:spPr>
          <a:xfrm>
            <a:off x="9915655" y="6133919"/>
            <a:ext cx="1245035" cy="417976"/>
          </a:xfrm>
          <a:prstGeom prst="rect">
            <a:avLst/>
          </a:prstGeom>
        </p:spPr>
      </p:pic>
      <p:pic>
        <p:nvPicPr>
          <p:cNvPr id="10" name="Picture 9">
            <a:extLst>
              <a:ext uri="{FF2B5EF4-FFF2-40B4-BE49-F238E27FC236}">
                <a16:creationId xmlns:a16="http://schemas.microsoft.com/office/drawing/2014/main" id="{9AC9B933-5525-1240-BE18-847DC505CD34}"/>
              </a:ext>
            </a:extLst>
          </p:cNvPr>
          <p:cNvPicPr>
            <a:picLocks noChangeAspect="1"/>
          </p:cNvPicPr>
          <p:nvPr userDrawn="1"/>
        </p:nvPicPr>
        <p:blipFill>
          <a:blip r:embed="rId3"/>
          <a:stretch>
            <a:fillRect/>
          </a:stretch>
        </p:blipFill>
        <p:spPr>
          <a:xfrm>
            <a:off x="8985250" y="6029977"/>
            <a:ext cx="723900" cy="647700"/>
          </a:xfrm>
          <a:prstGeom prst="rect">
            <a:avLst/>
          </a:prstGeom>
        </p:spPr>
      </p:pic>
    </p:spTree>
    <p:extLst>
      <p:ext uri="{BB962C8B-B14F-4D97-AF65-F5344CB8AC3E}">
        <p14:creationId xmlns:p14="http://schemas.microsoft.com/office/powerpoint/2010/main" val="216582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205ACC-0DE5-4C4E-BCE2-2FAEA76A0CF6}"/>
              </a:ext>
            </a:extLst>
          </p:cNvPr>
          <p:cNvSpPr/>
          <p:nvPr userDrawn="1"/>
        </p:nvSpPr>
        <p:spPr>
          <a:xfrm>
            <a:off x="0" y="1791222"/>
            <a:ext cx="12192000" cy="5066778"/>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1229360" y="2232342"/>
            <a:ext cx="9144000" cy="2387600"/>
          </a:xfrm>
        </p:spPr>
        <p:txBody>
          <a:bodyPr anchor="b"/>
          <a:lstStyle>
            <a:lvl1pPr algn="l">
              <a:defRPr sz="6000" baseline="0">
                <a:solidFill>
                  <a:schemeClr val="bg1"/>
                </a:solidFill>
                <a:latin typeface="Avenir Next" panose="020B0503020202020204" pitchFamily="34" charset="0"/>
              </a:defRPr>
            </a:lvl1pPr>
          </a:lstStyle>
          <a:p>
            <a:r>
              <a:rPr lang="en-US" dirty="0" err="1"/>
              <a:t>Ici</a:t>
            </a:r>
            <a:r>
              <a:rPr lang="en-US" dirty="0"/>
              <a:t> le </a:t>
            </a:r>
            <a:r>
              <a:rPr lang="en-US" dirty="0" err="1"/>
              <a:t>titre</a:t>
            </a:r>
            <a:r>
              <a:rPr lang="en-US" dirty="0"/>
              <a:t> du </a:t>
            </a:r>
            <a:r>
              <a:rPr lang="en-US" dirty="0" err="1"/>
              <a:t>projet</a:t>
            </a:r>
            <a:r>
              <a:rPr lang="en-US" dirty="0"/>
              <a:t> </a:t>
            </a:r>
            <a:r>
              <a:rPr lang="en-US" dirty="0" err="1"/>
              <a:t>à</a:t>
            </a:r>
            <a:r>
              <a:rPr lang="en-US" dirty="0"/>
              <a:t> deux </a:t>
            </a:r>
            <a:r>
              <a:rPr lang="en-US" dirty="0" err="1"/>
              <a:t>lignes</a:t>
            </a:r>
            <a:r>
              <a:rPr lang="en-US" dirty="0"/>
              <a:t> </a:t>
            </a:r>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1244600" y="5065713"/>
            <a:ext cx="9144000" cy="1655762"/>
          </a:xfrm>
        </p:spPr>
        <p:txBody>
          <a:bodyPr/>
          <a:lstStyle>
            <a:lvl1pPr marL="0" indent="0" algn="l">
              <a:buNone/>
              <a:defRPr sz="24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0" name="Picture 5">
            <a:extLst>
              <a:ext uri="{FF2B5EF4-FFF2-40B4-BE49-F238E27FC236}">
                <a16:creationId xmlns:a16="http://schemas.microsoft.com/office/drawing/2014/main" id="{5C373BC3-B598-D948-8193-F18D287CB437}"/>
              </a:ext>
            </a:extLst>
          </p:cNvPr>
          <p:cNvPicPr>
            <a:picLocks noChangeAspect="1"/>
          </p:cNvPicPr>
          <p:nvPr userDrawn="1"/>
        </p:nvPicPr>
        <p:blipFill>
          <a:blip r:embed="rId2"/>
          <a:stretch>
            <a:fillRect/>
          </a:stretch>
        </p:blipFill>
        <p:spPr>
          <a:xfrm>
            <a:off x="8313021" y="578014"/>
            <a:ext cx="3040779" cy="830213"/>
          </a:xfrm>
          <a:prstGeom prst="rect">
            <a:avLst/>
          </a:prstGeom>
        </p:spPr>
      </p:pic>
    </p:spTree>
    <p:extLst>
      <p:ext uri="{BB962C8B-B14F-4D97-AF65-F5344CB8AC3E}">
        <p14:creationId xmlns:p14="http://schemas.microsoft.com/office/powerpoint/2010/main" val="3926958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AE1314-8BB9-0948-917F-E7A2FF31EC53}"/>
              </a:ext>
            </a:extLst>
          </p:cNvPr>
          <p:cNvSpPr/>
          <p:nvPr userDrawn="1"/>
        </p:nvSpPr>
        <p:spPr>
          <a:xfrm>
            <a:off x="0" y="5849655"/>
            <a:ext cx="12192000" cy="10083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BA2C4F-FDEE-734C-AAB3-BECEB57F2815}"/>
              </a:ext>
            </a:extLst>
          </p:cNvPr>
          <p:cNvSpPr>
            <a:spLocks noGrp="1"/>
          </p:cNvSpPr>
          <p:nvPr>
            <p:ph type="title"/>
          </p:nvPr>
        </p:nvSpPr>
        <p:spPr>
          <a:xfrm>
            <a:off x="831850" y="1709738"/>
            <a:ext cx="10515600" cy="2852737"/>
          </a:xfrm>
        </p:spPr>
        <p:txBody>
          <a:bodyPr anchor="b">
            <a:normAutofit/>
          </a:bodyPr>
          <a:lstStyle>
            <a:lvl1pPr>
              <a:defRPr sz="5400" b="0" i="0">
                <a:solidFill>
                  <a:schemeClr val="tx1">
                    <a:lumMod val="65000"/>
                    <a:lumOff val="35000"/>
                  </a:schemeClr>
                </a:solidFill>
                <a:latin typeface="Avenir Next" panose="020B0503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912984B-D4D7-114D-949C-599FF6ED679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36CA3C6-056A-364C-B89E-D02FE8CEB310}"/>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B38CCB50-DF19-0949-928A-E269B089FD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EBDAA7-11BC-3A4B-8DF3-3CC626E48E9E}"/>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9" name="Picture 5">
            <a:extLst>
              <a:ext uri="{FF2B5EF4-FFF2-40B4-BE49-F238E27FC236}">
                <a16:creationId xmlns:a16="http://schemas.microsoft.com/office/drawing/2014/main" id="{5C373BC3-B598-D948-8193-F18D287CB437}"/>
              </a:ext>
            </a:extLst>
          </p:cNvPr>
          <p:cNvPicPr>
            <a:picLocks noChangeAspect="1"/>
          </p:cNvPicPr>
          <p:nvPr userDrawn="1"/>
        </p:nvPicPr>
        <p:blipFill>
          <a:blip r:embed="rId2"/>
          <a:stretch>
            <a:fillRect/>
          </a:stretch>
        </p:blipFill>
        <p:spPr>
          <a:xfrm>
            <a:off x="8738458" y="6007418"/>
            <a:ext cx="2615342" cy="714057"/>
          </a:xfrm>
          <a:prstGeom prst="rect">
            <a:avLst/>
          </a:prstGeom>
        </p:spPr>
      </p:pic>
    </p:spTree>
    <p:extLst>
      <p:ext uri="{BB962C8B-B14F-4D97-AF65-F5344CB8AC3E}">
        <p14:creationId xmlns:p14="http://schemas.microsoft.com/office/powerpoint/2010/main" val="2306989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7D44-124F-F54D-B231-E27E332AE1C3}"/>
              </a:ext>
            </a:extLst>
          </p:cNvPr>
          <p:cNvSpPr>
            <a:spLocks noGrp="1"/>
          </p:cNvSpPr>
          <p:nvPr>
            <p:ph type="title"/>
          </p:nvPr>
        </p:nvSpPr>
        <p:spPr>
          <a:xfrm>
            <a:off x="838200" y="1148493"/>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14F1D0-8C4E-224C-9FAB-33DACED9AACC}"/>
              </a:ext>
            </a:extLst>
          </p:cNvPr>
          <p:cNvSpPr>
            <a:spLocks noGrp="1"/>
          </p:cNvSpPr>
          <p:nvPr>
            <p:ph sz="half" idx="1"/>
          </p:nvPr>
        </p:nvSpPr>
        <p:spPr>
          <a:xfrm>
            <a:off x="838200" y="267739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7432006-8469-D240-A7EC-78CED87AFC89}"/>
              </a:ext>
            </a:extLst>
          </p:cNvPr>
          <p:cNvSpPr>
            <a:spLocks noGrp="1"/>
          </p:cNvSpPr>
          <p:nvPr>
            <p:ph sz="half" idx="2"/>
          </p:nvPr>
        </p:nvSpPr>
        <p:spPr>
          <a:xfrm>
            <a:off x="6172200" y="267739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25C13-9E05-704D-9EDE-0C3062053736}"/>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6" name="Footer Placeholder 5">
            <a:extLst>
              <a:ext uri="{FF2B5EF4-FFF2-40B4-BE49-F238E27FC236}">
                <a16:creationId xmlns:a16="http://schemas.microsoft.com/office/drawing/2014/main" id="{213612F3-1507-F241-A970-070F6F1BF6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D209C2-682E-6D4E-AA52-3509A6C7D864}"/>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8" name="Rectangle 7">
            <a:extLst>
              <a:ext uri="{FF2B5EF4-FFF2-40B4-BE49-F238E27FC236}">
                <a16:creationId xmlns:a16="http://schemas.microsoft.com/office/drawing/2014/main" id="{458907B6-D714-A842-8CA1-EAC3D96F0E31}"/>
              </a:ext>
            </a:extLst>
          </p:cNvPr>
          <p:cNvSpPr/>
          <p:nvPr userDrawn="1"/>
        </p:nvSpPr>
        <p:spPr>
          <a:xfrm>
            <a:off x="0" y="6346151"/>
            <a:ext cx="12192000" cy="5118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E5A94AE-B1AB-504F-936B-F05F8693ADF7}"/>
              </a:ext>
            </a:extLst>
          </p:cNvPr>
          <p:cNvSpPr/>
          <p:nvPr userDrawn="1"/>
        </p:nvSpPr>
        <p:spPr>
          <a:xfrm>
            <a:off x="0" y="0"/>
            <a:ext cx="12192000" cy="995910"/>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2ECF9F4-83C3-7241-959F-EAB1FEE2AC2B}"/>
              </a:ext>
            </a:extLst>
          </p:cNvPr>
          <p:cNvPicPr>
            <a:picLocks noChangeAspect="1"/>
          </p:cNvPicPr>
          <p:nvPr userDrawn="1"/>
        </p:nvPicPr>
        <p:blipFill>
          <a:blip r:embed="rId2"/>
          <a:stretch>
            <a:fillRect/>
          </a:stretch>
        </p:blipFill>
        <p:spPr>
          <a:xfrm>
            <a:off x="8893480" y="0"/>
            <a:ext cx="2863240" cy="995910"/>
          </a:xfrm>
          <a:prstGeom prst="rect">
            <a:avLst/>
          </a:prstGeom>
        </p:spPr>
      </p:pic>
    </p:spTree>
    <p:extLst>
      <p:ext uri="{BB962C8B-B14F-4D97-AF65-F5344CB8AC3E}">
        <p14:creationId xmlns:p14="http://schemas.microsoft.com/office/powerpoint/2010/main" val="3734547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4628-273C-2C4A-9233-64023E161D4B}"/>
              </a:ext>
            </a:extLst>
          </p:cNvPr>
          <p:cNvSpPr>
            <a:spLocks noGrp="1"/>
          </p:cNvSpPr>
          <p:nvPr>
            <p:ph type="title"/>
          </p:nvPr>
        </p:nvSpPr>
        <p:spPr>
          <a:xfrm>
            <a:off x="839788" y="1179317"/>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32E418F-283E-964F-BB31-32FF49DCE038}"/>
              </a:ext>
            </a:extLst>
          </p:cNvPr>
          <p:cNvSpPr>
            <a:spLocks noGrp="1"/>
          </p:cNvSpPr>
          <p:nvPr>
            <p:ph type="body" idx="1"/>
          </p:nvPr>
        </p:nvSpPr>
        <p:spPr>
          <a:xfrm>
            <a:off x="839788" y="249535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3ECA6-8454-8B49-8748-CB9CF3EB7DA9}"/>
              </a:ext>
            </a:extLst>
          </p:cNvPr>
          <p:cNvSpPr>
            <a:spLocks noGrp="1"/>
          </p:cNvSpPr>
          <p:nvPr>
            <p:ph sz="half" idx="2"/>
          </p:nvPr>
        </p:nvSpPr>
        <p:spPr>
          <a:xfrm>
            <a:off x="839788" y="331926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7F41DB-9EBF-534C-A1D9-5B5B69137BE1}"/>
              </a:ext>
            </a:extLst>
          </p:cNvPr>
          <p:cNvSpPr>
            <a:spLocks noGrp="1"/>
          </p:cNvSpPr>
          <p:nvPr>
            <p:ph type="body" sz="quarter" idx="3"/>
          </p:nvPr>
        </p:nvSpPr>
        <p:spPr>
          <a:xfrm>
            <a:off x="6172200" y="249535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92AA3-F6CE-424A-A558-FF26FAA0D990}"/>
              </a:ext>
            </a:extLst>
          </p:cNvPr>
          <p:cNvSpPr>
            <a:spLocks noGrp="1"/>
          </p:cNvSpPr>
          <p:nvPr>
            <p:ph sz="quarter" idx="4"/>
          </p:nvPr>
        </p:nvSpPr>
        <p:spPr>
          <a:xfrm>
            <a:off x="6172200" y="331926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5FEF0E-5B5D-D842-9583-BF6FF6E0F5FC}"/>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8" name="Footer Placeholder 7">
            <a:extLst>
              <a:ext uri="{FF2B5EF4-FFF2-40B4-BE49-F238E27FC236}">
                <a16:creationId xmlns:a16="http://schemas.microsoft.com/office/drawing/2014/main" id="{63B242D9-5B2D-7149-BB68-30CB8A6CDD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1B7D1C-3F27-2C4A-800E-7824FCFBED8D}"/>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10" name="Rectangle 9">
            <a:extLst>
              <a:ext uri="{FF2B5EF4-FFF2-40B4-BE49-F238E27FC236}">
                <a16:creationId xmlns:a16="http://schemas.microsoft.com/office/drawing/2014/main" id="{3D4D797F-D522-E944-9AB2-F612E245057B}"/>
              </a:ext>
            </a:extLst>
          </p:cNvPr>
          <p:cNvSpPr/>
          <p:nvPr userDrawn="1"/>
        </p:nvSpPr>
        <p:spPr>
          <a:xfrm>
            <a:off x="0" y="6346151"/>
            <a:ext cx="12192000" cy="5118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7194338-D26A-814F-A037-14DB5665146C}"/>
              </a:ext>
            </a:extLst>
          </p:cNvPr>
          <p:cNvSpPr/>
          <p:nvPr userDrawn="1"/>
        </p:nvSpPr>
        <p:spPr>
          <a:xfrm>
            <a:off x="0" y="0"/>
            <a:ext cx="12192000" cy="995910"/>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2E2574-E856-7246-B21A-AB57FE2C4E72}"/>
              </a:ext>
            </a:extLst>
          </p:cNvPr>
          <p:cNvPicPr>
            <a:picLocks noChangeAspect="1"/>
          </p:cNvPicPr>
          <p:nvPr userDrawn="1"/>
        </p:nvPicPr>
        <p:blipFill>
          <a:blip r:embed="rId2"/>
          <a:stretch>
            <a:fillRect/>
          </a:stretch>
        </p:blipFill>
        <p:spPr>
          <a:xfrm>
            <a:off x="8893480" y="0"/>
            <a:ext cx="2863240" cy="995910"/>
          </a:xfrm>
          <a:prstGeom prst="rect">
            <a:avLst/>
          </a:prstGeom>
        </p:spPr>
      </p:pic>
    </p:spTree>
    <p:extLst>
      <p:ext uri="{BB962C8B-B14F-4D97-AF65-F5344CB8AC3E}">
        <p14:creationId xmlns:p14="http://schemas.microsoft.com/office/powerpoint/2010/main" val="1509723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9C5DDD-A45B-234B-81F6-C3B4D587C670}"/>
              </a:ext>
            </a:extLst>
          </p:cNvPr>
          <p:cNvSpPr/>
          <p:nvPr userDrawn="1"/>
        </p:nvSpPr>
        <p:spPr>
          <a:xfrm>
            <a:off x="0" y="0"/>
            <a:ext cx="12192000"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7194338-D26A-814F-A037-14DB5665146C}"/>
              </a:ext>
            </a:extLst>
          </p:cNvPr>
          <p:cNvSpPr/>
          <p:nvPr userDrawn="1"/>
        </p:nvSpPr>
        <p:spPr>
          <a:xfrm>
            <a:off x="0" y="0"/>
            <a:ext cx="12192000" cy="995910"/>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2E2574-E856-7246-B21A-AB57FE2C4E72}"/>
              </a:ext>
            </a:extLst>
          </p:cNvPr>
          <p:cNvPicPr>
            <a:picLocks noChangeAspect="1"/>
          </p:cNvPicPr>
          <p:nvPr userDrawn="1"/>
        </p:nvPicPr>
        <p:blipFill>
          <a:blip r:embed="rId2"/>
          <a:stretch>
            <a:fillRect/>
          </a:stretch>
        </p:blipFill>
        <p:spPr>
          <a:xfrm>
            <a:off x="8893480" y="0"/>
            <a:ext cx="2863240" cy="995910"/>
          </a:xfrm>
          <a:prstGeom prst="rect">
            <a:avLst/>
          </a:prstGeom>
        </p:spPr>
      </p:pic>
      <p:sp>
        <p:nvSpPr>
          <p:cNvPr id="10" name="Rectangle 9">
            <a:extLst>
              <a:ext uri="{FF2B5EF4-FFF2-40B4-BE49-F238E27FC236}">
                <a16:creationId xmlns:a16="http://schemas.microsoft.com/office/drawing/2014/main" id="{3D4D797F-D522-E944-9AB2-F612E245057B}"/>
              </a:ext>
            </a:extLst>
          </p:cNvPr>
          <p:cNvSpPr/>
          <p:nvPr userDrawn="1"/>
        </p:nvSpPr>
        <p:spPr>
          <a:xfrm>
            <a:off x="0" y="6346151"/>
            <a:ext cx="12192000" cy="5118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CC4628-273C-2C4A-9233-64023E161D4B}"/>
              </a:ext>
            </a:extLst>
          </p:cNvPr>
          <p:cNvSpPr>
            <a:spLocks noGrp="1"/>
          </p:cNvSpPr>
          <p:nvPr>
            <p:ph type="title"/>
          </p:nvPr>
        </p:nvSpPr>
        <p:spPr>
          <a:xfrm>
            <a:off x="839788" y="1179317"/>
            <a:ext cx="10515600" cy="1325563"/>
          </a:xfrm>
        </p:spPr>
        <p:txBody>
          <a:bodyPr/>
          <a:lstStyle>
            <a:lvl1pPr>
              <a:defRPr>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32E418F-283E-964F-BB31-32FF49DCE038}"/>
              </a:ext>
            </a:extLst>
          </p:cNvPr>
          <p:cNvSpPr>
            <a:spLocks noGrp="1"/>
          </p:cNvSpPr>
          <p:nvPr>
            <p:ph type="body" idx="1"/>
          </p:nvPr>
        </p:nvSpPr>
        <p:spPr>
          <a:xfrm>
            <a:off x="839788" y="2495355"/>
            <a:ext cx="5157787" cy="82391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C63ECA6-8454-8B49-8748-CB9CF3EB7DA9}"/>
              </a:ext>
            </a:extLst>
          </p:cNvPr>
          <p:cNvSpPr>
            <a:spLocks noGrp="1"/>
          </p:cNvSpPr>
          <p:nvPr>
            <p:ph sz="half" idx="2"/>
          </p:nvPr>
        </p:nvSpPr>
        <p:spPr>
          <a:xfrm>
            <a:off x="839788" y="3319267"/>
            <a:ext cx="5157787" cy="3684588"/>
          </a:xfrm>
        </p:spPr>
        <p:txBody>
          <a:bodyPr/>
          <a:lstStyle>
            <a:lvl1pPr marL="228600" indent="-228600">
              <a:buClr>
                <a:srgbClr val="70AD47"/>
              </a:buClr>
              <a:buFont typeface="Arial" panose="020B0604020202020204" pitchFamily="34" charset="0"/>
              <a:buChar char="•"/>
              <a:defRPr>
                <a:solidFill>
                  <a:schemeClr val="bg1"/>
                </a:solidFill>
              </a:defRPr>
            </a:lvl1pPr>
            <a:lvl2pPr marL="685800" indent="-228600">
              <a:buClr>
                <a:srgbClr val="70AD47"/>
              </a:buClr>
              <a:buFont typeface="Arial" panose="020B0604020202020204" pitchFamily="34" charset="0"/>
              <a:buChar char="•"/>
              <a:defRPr>
                <a:solidFill>
                  <a:schemeClr val="bg1"/>
                </a:solidFill>
              </a:defRPr>
            </a:lvl2pPr>
            <a:lvl3pPr marL="1143000" indent="-228600">
              <a:buClr>
                <a:srgbClr val="70AD47"/>
              </a:buClr>
              <a:buFont typeface="Arial" panose="020B0604020202020204" pitchFamily="34" charset="0"/>
              <a:buChar char="•"/>
              <a:defRPr>
                <a:solidFill>
                  <a:schemeClr val="bg1"/>
                </a:solidFill>
              </a:defRPr>
            </a:lvl3pPr>
            <a:lvl4pPr marL="1600200" indent="-228600">
              <a:buClr>
                <a:srgbClr val="70AD47"/>
              </a:buClr>
              <a:buFont typeface="Arial" panose="020B0604020202020204" pitchFamily="34" charset="0"/>
              <a:buChar char="•"/>
              <a:defRPr>
                <a:solidFill>
                  <a:schemeClr val="bg1"/>
                </a:solidFill>
              </a:defRPr>
            </a:lvl4pPr>
            <a:lvl5pPr marL="2057400" indent="-228600">
              <a:buClr>
                <a:srgbClr val="70AD47"/>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C7F41DB-9EBF-534C-A1D9-5B5B69137BE1}"/>
              </a:ext>
            </a:extLst>
          </p:cNvPr>
          <p:cNvSpPr>
            <a:spLocks noGrp="1"/>
          </p:cNvSpPr>
          <p:nvPr>
            <p:ph type="body" sz="quarter" idx="3"/>
          </p:nvPr>
        </p:nvSpPr>
        <p:spPr>
          <a:xfrm>
            <a:off x="6172200" y="2495355"/>
            <a:ext cx="5183188" cy="82391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1792AA3-F6CE-424A-A558-FF26FAA0D990}"/>
              </a:ext>
            </a:extLst>
          </p:cNvPr>
          <p:cNvSpPr>
            <a:spLocks noGrp="1"/>
          </p:cNvSpPr>
          <p:nvPr>
            <p:ph sz="quarter" idx="4"/>
          </p:nvPr>
        </p:nvSpPr>
        <p:spPr>
          <a:xfrm>
            <a:off x="6172200" y="3319267"/>
            <a:ext cx="5183188" cy="3684588"/>
          </a:xfrm>
        </p:spPr>
        <p:txBody>
          <a:bodyPr/>
          <a:lstStyle>
            <a:lvl1pPr marL="228600" indent="-228600">
              <a:buClr>
                <a:srgbClr val="70AD47"/>
              </a:buClr>
              <a:buFont typeface="Arial" panose="020B0604020202020204" pitchFamily="34" charset="0"/>
              <a:buChar char="•"/>
              <a:defRPr>
                <a:solidFill>
                  <a:schemeClr val="bg1">
                    <a:lumMod val="95000"/>
                  </a:schemeClr>
                </a:solidFill>
              </a:defRPr>
            </a:lvl1pPr>
            <a:lvl2pPr marL="685800" indent="-228600">
              <a:buClr>
                <a:srgbClr val="70AD47"/>
              </a:buClr>
              <a:buFont typeface="Arial" panose="020B0604020202020204" pitchFamily="34" charset="0"/>
              <a:buChar char="•"/>
              <a:defRPr>
                <a:solidFill>
                  <a:schemeClr val="bg1">
                    <a:lumMod val="95000"/>
                  </a:schemeClr>
                </a:solidFill>
              </a:defRPr>
            </a:lvl2pPr>
            <a:lvl3pPr marL="1143000" indent="-228600">
              <a:buClr>
                <a:srgbClr val="70AD47"/>
              </a:buClr>
              <a:buFont typeface="Arial" panose="020B0604020202020204" pitchFamily="34" charset="0"/>
              <a:buChar char="•"/>
              <a:defRPr>
                <a:solidFill>
                  <a:schemeClr val="bg1">
                    <a:lumMod val="95000"/>
                  </a:schemeClr>
                </a:solidFill>
              </a:defRPr>
            </a:lvl3pPr>
            <a:lvl4pPr marL="1600200" indent="-228600">
              <a:buClr>
                <a:srgbClr val="70AD47"/>
              </a:buClr>
              <a:buFont typeface="Arial" panose="020B0604020202020204" pitchFamily="34" charset="0"/>
              <a:buChar char="•"/>
              <a:defRPr>
                <a:solidFill>
                  <a:schemeClr val="bg1">
                    <a:lumMod val="95000"/>
                  </a:schemeClr>
                </a:solidFill>
              </a:defRPr>
            </a:lvl4pPr>
            <a:lvl5pPr marL="2057400" indent="-228600">
              <a:buClr>
                <a:srgbClr val="70AD47"/>
              </a:buClr>
              <a:buFont typeface="Arial" panose="020B0604020202020204" pitchFamily="34" charset="0"/>
              <a:buChar cha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5FEF0E-5B5D-D842-9583-BF6FF6E0F5FC}"/>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8" name="Footer Placeholder 7">
            <a:extLst>
              <a:ext uri="{FF2B5EF4-FFF2-40B4-BE49-F238E27FC236}">
                <a16:creationId xmlns:a16="http://schemas.microsoft.com/office/drawing/2014/main" id="{63B242D9-5B2D-7149-BB68-30CB8A6CDD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1B7D1C-3F27-2C4A-800E-7824FCFBED8D}"/>
              </a:ext>
            </a:extLst>
          </p:cNvPr>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1668712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9C5DDD-A45B-234B-81F6-C3B4D587C670}"/>
              </a:ext>
            </a:extLst>
          </p:cNvPr>
          <p:cNvSpPr/>
          <p:nvPr userDrawn="1"/>
        </p:nvSpPr>
        <p:spPr>
          <a:xfrm>
            <a:off x="0" y="0"/>
            <a:ext cx="12192000"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D4D797F-D522-E944-9AB2-F612E245057B}"/>
              </a:ext>
            </a:extLst>
          </p:cNvPr>
          <p:cNvSpPr/>
          <p:nvPr userDrawn="1"/>
        </p:nvSpPr>
        <p:spPr>
          <a:xfrm>
            <a:off x="0" y="6346151"/>
            <a:ext cx="12192000" cy="5118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CC4628-273C-2C4A-9233-64023E161D4B}"/>
              </a:ext>
            </a:extLst>
          </p:cNvPr>
          <p:cNvSpPr>
            <a:spLocks noGrp="1"/>
          </p:cNvSpPr>
          <p:nvPr>
            <p:ph type="title"/>
          </p:nvPr>
        </p:nvSpPr>
        <p:spPr>
          <a:xfrm>
            <a:off x="839788" y="1179317"/>
            <a:ext cx="10515600" cy="1325563"/>
          </a:xfrm>
        </p:spPr>
        <p:txBody>
          <a:bodyPr/>
          <a:lstStyle>
            <a:lvl1pPr>
              <a:defRPr>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32E418F-283E-964F-BB31-32FF49DCE038}"/>
              </a:ext>
            </a:extLst>
          </p:cNvPr>
          <p:cNvSpPr>
            <a:spLocks noGrp="1"/>
          </p:cNvSpPr>
          <p:nvPr>
            <p:ph type="body" idx="1"/>
          </p:nvPr>
        </p:nvSpPr>
        <p:spPr>
          <a:xfrm>
            <a:off x="839788" y="2495355"/>
            <a:ext cx="5157787" cy="82391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C63ECA6-8454-8B49-8748-CB9CF3EB7DA9}"/>
              </a:ext>
            </a:extLst>
          </p:cNvPr>
          <p:cNvSpPr>
            <a:spLocks noGrp="1"/>
          </p:cNvSpPr>
          <p:nvPr>
            <p:ph sz="half" idx="2"/>
          </p:nvPr>
        </p:nvSpPr>
        <p:spPr>
          <a:xfrm>
            <a:off x="839788" y="3319267"/>
            <a:ext cx="5157787" cy="3684588"/>
          </a:xfrm>
        </p:spPr>
        <p:txBody>
          <a:bodyPr/>
          <a:lstStyle>
            <a:lvl1pPr marL="228600" indent="-228600">
              <a:buClr>
                <a:srgbClr val="70AD47"/>
              </a:buClr>
              <a:buFont typeface="Arial" panose="020B0604020202020204" pitchFamily="34" charset="0"/>
              <a:buChar char="•"/>
              <a:defRPr>
                <a:solidFill>
                  <a:schemeClr val="bg1"/>
                </a:solidFill>
              </a:defRPr>
            </a:lvl1pPr>
            <a:lvl2pPr marL="685800" indent="-228600">
              <a:buClr>
                <a:srgbClr val="70AD47"/>
              </a:buClr>
              <a:buFont typeface="Arial" panose="020B0604020202020204" pitchFamily="34" charset="0"/>
              <a:buChar char="•"/>
              <a:defRPr>
                <a:solidFill>
                  <a:schemeClr val="bg1"/>
                </a:solidFill>
              </a:defRPr>
            </a:lvl2pPr>
            <a:lvl3pPr marL="1143000" indent="-228600">
              <a:buClr>
                <a:srgbClr val="70AD47"/>
              </a:buClr>
              <a:buFont typeface="Arial" panose="020B0604020202020204" pitchFamily="34" charset="0"/>
              <a:buChar char="•"/>
              <a:defRPr>
                <a:solidFill>
                  <a:schemeClr val="bg1"/>
                </a:solidFill>
              </a:defRPr>
            </a:lvl3pPr>
            <a:lvl4pPr marL="1600200" indent="-228600">
              <a:buClr>
                <a:srgbClr val="70AD47"/>
              </a:buClr>
              <a:buFont typeface="Arial" panose="020B0604020202020204" pitchFamily="34" charset="0"/>
              <a:buChar char="•"/>
              <a:defRPr>
                <a:solidFill>
                  <a:schemeClr val="bg1"/>
                </a:solidFill>
              </a:defRPr>
            </a:lvl4pPr>
            <a:lvl5pPr marL="2057400" indent="-228600">
              <a:buClr>
                <a:srgbClr val="70AD47"/>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C7F41DB-9EBF-534C-A1D9-5B5B69137BE1}"/>
              </a:ext>
            </a:extLst>
          </p:cNvPr>
          <p:cNvSpPr>
            <a:spLocks noGrp="1"/>
          </p:cNvSpPr>
          <p:nvPr>
            <p:ph type="body" sz="quarter" idx="3"/>
          </p:nvPr>
        </p:nvSpPr>
        <p:spPr>
          <a:xfrm>
            <a:off x="6172200" y="2495355"/>
            <a:ext cx="5183188" cy="82391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1792AA3-F6CE-424A-A558-FF26FAA0D990}"/>
              </a:ext>
            </a:extLst>
          </p:cNvPr>
          <p:cNvSpPr>
            <a:spLocks noGrp="1"/>
          </p:cNvSpPr>
          <p:nvPr>
            <p:ph sz="quarter" idx="4"/>
          </p:nvPr>
        </p:nvSpPr>
        <p:spPr>
          <a:xfrm>
            <a:off x="6172200" y="3319267"/>
            <a:ext cx="5183188" cy="3684588"/>
          </a:xfrm>
        </p:spPr>
        <p:txBody>
          <a:bodyPr/>
          <a:lstStyle>
            <a:lvl1pPr marL="228600" indent="-228600">
              <a:buClr>
                <a:srgbClr val="70AD47"/>
              </a:buClr>
              <a:buFont typeface="Arial" panose="020B0604020202020204" pitchFamily="34" charset="0"/>
              <a:buChar char="•"/>
              <a:defRPr>
                <a:solidFill>
                  <a:schemeClr val="bg1">
                    <a:lumMod val="95000"/>
                  </a:schemeClr>
                </a:solidFill>
              </a:defRPr>
            </a:lvl1pPr>
            <a:lvl2pPr marL="685800" indent="-228600">
              <a:buClr>
                <a:srgbClr val="70AD47"/>
              </a:buClr>
              <a:buFont typeface="Arial" panose="020B0604020202020204" pitchFamily="34" charset="0"/>
              <a:buChar char="•"/>
              <a:defRPr>
                <a:solidFill>
                  <a:schemeClr val="bg1">
                    <a:lumMod val="95000"/>
                  </a:schemeClr>
                </a:solidFill>
              </a:defRPr>
            </a:lvl2pPr>
            <a:lvl3pPr marL="1143000" indent="-228600">
              <a:buClr>
                <a:srgbClr val="70AD47"/>
              </a:buClr>
              <a:buFont typeface="Arial" panose="020B0604020202020204" pitchFamily="34" charset="0"/>
              <a:buChar char="•"/>
              <a:defRPr>
                <a:solidFill>
                  <a:schemeClr val="bg1">
                    <a:lumMod val="95000"/>
                  </a:schemeClr>
                </a:solidFill>
              </a:defRPr>
            </a:lvl3pPr>
            <a:lvl4pPr marL="1600200" indent="-228600">
              <a:buClr>
                <a:srgbClr val="70AD47"/>
              </a:buClr>
              <a:buFont typeface="Arial" panose="020B0604020202020204" pitchFamily="34" charset="0"/>
              <a:buChar char="•"/>
              <a:defRPr>
                <a:solidFill>
                  <a:schemeClr val="bg1">
                    <a:lumMod val="95000"/>
                  </a:schemeClr>
                </a:solidFill>
              </a:defRPr>
            </a:lvl4pPr>
            <a:lvl5pPr marL="2057400" indent="-228600">
              <a:buClr>
                <a:srgbClr val="70AD47"/>
              </a:buClr>
              <a:buFont typeface="Arial" panose="020B0604020202020204" pitchFamily="34" charset="0"/>
              <a:buChar cha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5FEF0E-5B5D-D842-9583-BF6FF6E0F5FC}"/>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8" name="Footer Placeholder 7">
            <a:extLst>
              <a:ext uri="{FF2B5EF4-FFF2-40B4-BE49-F238E27FC236}">
                <a16:creationId xmlns:a16="http://schemas.microsoft.com/office/drawing/2014/main" id="{63B242D9-5B2D-7149-BB68-30CB8A6CDD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1B7D1C-3F27-2C4A-800E-7824FCFBED8D}"/>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4" name="Picture 13">
            <a:extLst>
              <a:ext uri="{FF2B5EF4-FFF2-40B4-BE49-F238E27FC236}">
                <a16:creationId xmlns:a16="http://schemas.microsoft.com/office/drawing/2014/main" id="{B16404E1-3227-5C42-BAFF-0ECE9DA32DC9}"/>
              </a:ext>
            </a:extLst>
          </p:cNvPr>
          <p:cNvPicPr>
            <a:picLocks noChangeAspect="1"/>
          </p:cNvPicPr>
          <p:nvPr userDrawn="1"/>
        </p:nvPicPr>
        <p:blipFill>
          <a:blip r:embed="rId2"/>
          <a:stretch>
            <a:fillRect/>
          </a:stretch>
        </p:blipFill>
        <p:spPr>
          <a:xfrm>
            <a:off x="9084868" y="284186"/>
            <a:ext cx="2268932" cy="581068"/>
          </a:xfrm>
          <a:prstGeom prst="rect">
            <a:avLst/>
          </a:prstGeom>
        </p:spPr>
      </p:pic>
    </p:spTree>
    <p:extLst>
      <p:ext uri="{BB962C8B-B14F-4D97-AF65-F5344CB8AC3E}">
        <p14:creationId xmlns:p14="http://schemas.microsoft.com/office/powerpoint/2010/main" val="2191747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110E-0240-CB44-8659-C86B07BCBEF5}"/>
              </a:ext>
            </a:extLst>
          </p:cNvPr>
          <p:cNvSpPr>
            <a:spLocks noGrp="1"/>
          </p:cNvSpPr>
          <p:nvPr>
            <p:ph type="title"/>
          </p:nvPr>
        </p:nvSpPr>
        <p:spPr>
          <a:xfrm>
            <a:off x="838200" y="953848"/>
            <a:ext cx="8443586" cy="1325563"/>
          </a:xfrm>
        </p:spPr>
        <p:txBody>
          <a:bodyPr/>
          <a:lstStyle>
            <a:lvl1pPr>
              <a:defRPr b="1" i="0">
                <a:solidFill>
                  <a:srgbClr val="8B2673"/>
                </a:solidFill>
                <a:latin typeface="Avenir Next" panose="020B0503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2EA6B2A-8EC6-6F49-A954-DF4ABDAC9635}"/>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4" name="Footer Placeholder 3">
            <a:extLst>
              <a:ext uri="{FF2B5EF4-FFF2-40B4-BE49-F238E27FC236}">
                <a16:creationId xmlns:a16="http://schemas.microsoft.com/office/drawing/2014/main" id="{449BFD63-3494-6F4A-AC79-20F059B3829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48F0CA-AED7-1648-A03C-4E31CAC41726}"/>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9" name="Text Placeholder 8">
            <a:extLst>
              <a:ext uri="{FF2B5EF4-FFF2-40B4-BE49-F238E27FC236}">
                <a16:creationId xmlns:a16="http://schemas.microsoft.com/office/drawing/2014/main" id="{03DB883E-5D16-1C4A-BCCB-3E401C6E5E11}"/>
              </a:ext>
            </a:extLst>
          </p:cNvPr>
          <p:cNvSpPr>
            <a:spLocks noGrp="1"/>
          </p:cNvSpPr>
          <p:nvPr>
            <p:ph type="body" sz="quarter" idx="13"/>
          </p:nvPr>
        </p:nvSpPr>
        <p:spPr>
          <a:xfrm>
            <a:off x="838200" y="2812420"/>
            <a:ext cx="10515600" cy="2029107"/>
          </a:xfrm>
        </p:spPr>
        <p:txBody>
          <a:bodyPr/>
          <a:lstStyle>
            <a:lvl1pPr marL="228600" indent="-228600">
              <a:buClr>
                <a:srgbClr val="70AD47"/>
              </a:buClr>
              <a:buSzPct val="120000"/>
              <a:buFont typeface="Arial" panose="020B0604020202020204" pitchFamily="34" charset="0"/>
              <a:buChar char="•"/>
              <a:defRPr b="0" i="0">
                <a:solidFill>
                  <a:schemeClr val="tx1">
                    <a:lumMod val="65000"/>
                    <a:lumOff val="35000"/>
                  </a:schemeClr>
                </a:solidFill>
                <a:latin typeface="Avenir Next Medium" panose="020B0503020202020204" pitchFamily="34" charset="0"/>
              </a:defRPr>
            </a:lvl1pPr>
            <a:lvl2pPr marL="685800" indent="-228600">
              <a:buClr>
                <a:srgbClr val="70AD47"/>
              </a:buClr>
              <a:buSzPct val="120000"/>
              <a:buFont typeface="Arial" panose="020B0604020202020204" pitchFamily="34" charset="0"/>
              <a:buChar char="•"/>
              <a:defRPr b="0" i="0">
                <a:solidFill>
                  <a:schemeClr val="tx1">
                    <a:lumMod val="65000"/>
                    <a:lumOff val="35000"/>
                  </a:schemeClr>
                </a:solidFill>
                <a:latin typeface="Avenir Next Medium" panose="020B0503020202020204" pitchFamily="34" charset="0"/>
              </a:defRPr>
            </a:lvl2pPr>
            <a:lvl3pPr marL="1143000" indent="-228600">
              <a:buClr>
                <a:srgbClr val="70AD47"/>
              </a:buClr>
              <a:buSzPct val="120000"/>
              <a:buFont typeface="Arial" panose="020B0604020202020204" pitchFamily="34" charset="0"/>
              <a:buChar char="•"/>
              <a:defRPr b="0" i="0">
                <a:solidFill>
                  <a:schemeClr val="tx1">
                    <a:lumMod val="65000"/>
                    <a:lumOff val="35000"/>
                  </a:schemeClr>
                </a:solidFill>
                <a:latin typeface="Avenir Next Medium" panose="020B0503020202020204" pitchFamily="34" charset="0"/>
              </a:defRPr>
            </a:lvl3pPr>
            <a:lvl4pPr marL="1600200" indent="-228600">
              <a:buClr>
                <a:srgbClr val="70AD47"/>
              </a:buClr>
              <a:buSzPct val="120000"/>
              <a:buFont typeface="Arial" panose="020B0604020202020204" pitchFamily="34" charset="0"/>
              <a:buChar char="•"/>
              <a:defRPr b="0" i="0">
                <a:solidFill>
                  <a:schemeClr val="tx1">
                    <a:lumMod val="65000"/>
                    <a:lumOff val="35000"/>
                  </a:schemeClr>
                </a:solidFill>
                <a:latin typeface="Avenir Next Medium" panose="020B0503020202020204" pitchFamily="34" charset="0"/>
              </a:defRPr>
            </a:lvl4pPr>
            <a:lvl5pPr marL="2057400" indent="-228600">
              <a:buClr>
                <a:srgbClr val="70AD47"/>
              </a:buClr>
              <a:buSzPct val="120000"/>
              <a:buFont typeface="Arial" panose="020B0604020202020204" pitchFamily="34" charset="0"/>
              <a:buChar char="•"/>
              <a:defRPr b="0" i="0">
                <a:solidFill>
                  <a:schemeClr val="tx1">
                    <a:lumMod val="65000"/>
                    <a:lumOff val="35000"/>
                  </a:schemeClr>
                </a:solidFill>
                <a:latin typeface="Avenir Next Medium"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CB164DEA-357E-574B-8D1A-0DEBE3AB557D}"/>
              </a:ext>
            </a:extLst>
          </p:cNvPr>
          <p:cNvPicPr>
            <a:picLocks noChangeAspect="1"/>
          </p:cNvPicPr>
          <p:nvPr userDrawn="1"/>
        </p:nvPicPr>
        <p:blipFill>
          <a:blip r:embed="rId2"/>
          <a:stretch>
            <a:fillRect/>
          </a:stretch>
        </p:blipFill>
        <p:spPr>
          <a:xfrm rot="1064824">
            <a:off x="8845340" y="416652"/>
            <a:ext cx="2664512" cy="2973441"/>
          </a:xfrm>
          <a:prstGeom prst="rect">
            <a:avLst/>
          </a:prstGeom>
        </p:spPr>
      </p:pic>
      <p:pic>
        <p:nvPicPr>
          <p:cNvPr id="11" name="Picture 10">
            <a:extLst>
              <a:ext uri="{FF2B5EF4-FFF2-40B4-BE49-F238E27FC236}">
                <a16:creationId xmlns:a16="http://schemas.microsoft.com/office/drawing/2014/main" id="{28170014-D645-7442-A212-AFCA4C2DC737}"/>
              </a:ext>
            </a:extLst>
          </p:cNvPr>
          <p:cNvPicPr>
            <a:picLocks noChangeAspect="1"/>
          </p:cNvPicPr>
          <p:nvPr userDrawn="1"/>
        </p:nvPicPr>
        <p:blipFill>
          <a:blip r:embed="rId2">
            <a:alphaModFix amt="26000"/>
          </a:blip>
          <a:stretch>
            <a:fillRect/>
          </a:stretch>
        </p:blipFill>
        <p:spPr>
          <a:xfrm rot="1064824">
            <a:off x="7146044" y="680276"/>
            <a:ext cx="4320461" cy="4821384"/>
          </a:xfrm>
          <a:prstGeom prst="rect">
            <a:avLst/>
          </a:prstGeom>
        </p:spPr>
      </p:pic>
    </p:spTree>
    <p:extLst>
      <p:ext uri="{BB962C8B-B14F-4D97-AF65-F5344CB8AC3E}">
        <p14:creationId xmlns:p14="http://schemas.microsoft.com/office/powerpoint/2010/main" val="2969811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110E-0240-CB44-8659-C86B07BCBEF5}"/>
              </a:ext>
            </a:extLst>
          </p:cNvPr>
          <p:cNvSpPr>
            <a:spLocks noGrp="1"/>
          </p:cNvSpPr>
          <p:nvPr>
            <p:ph type="title"/>
          </p:nvPr>
        </p:nvSpPr>
        <p:spPr>
          <a:xfrm>
            <a:off x="838200" y="953848"/>
            <a:ext cx="8443586" cy="1325563"/>
          </a:xfrm>
        </p:spPr>
        <p:txBody>
          <a:bodyPr/>
          <a:lstStyle>
            <a:lvl1pPr>
              <a:defRPr b="1" i="0">
                <a:solidFill>
                  <a:srgbClr val="8B2673"/>
                </a:solidFill>
                <a:latin typeface="Avenir Next" panose="020B0503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2EA6B2A-8EC6-6F49-A954-DF4ABDAC9635}"/>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4" name="Footer Placeholder 3">
            <a:extLst>
              <a:ext uri="{FF2B5EF4-FFF2-40B4-BE49-F238E27FC236}">
                <a16:creationId xmlns:a16="http://schemas.microsoft.com/office/drawing/2014/main" id="{449BFD63-3494-6F4A-AC79-20F059B3829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48F0CA-AED7-1648-A03C-4E31CAC41726}"/>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9" name="Text Placeholder 8">
            <a:extLst>
              <a:ext uri="{FF2B5EF4-FFF2-40B4-BE49-F238E27FC236}">
                <a16:creationId xmlns:a16="http://schemas.microsoft.com/office/drawing/2014/main" id="{03DB883E-5D16-1C4A-BCCB-3E401C6E5E11}"/>
              </a:ext>
            </a:extLst>
          </p:cNvPr>
          <p:cNvSpPr>
            <a:spLocks noGrp="1"/>
          </p:cNvSpPr>
          <p:nvPr>
            <p:ph type="body" sz="quarter" idx="13"/>
          </p:nvPr>
        </p:nvSpPr>
        <p:spPr>
          <a:xfrm>
            <a:off x="838200" y="2812420"/>
            <a:ext cx="10515600" cy="2029107"/>
          </a:xfrm>
        </p:spPr>
        <p:txBody>
          <a:bodyPr/>
          <a:lstStyle>
            <a:lvl1pPr marL="2286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1pPr>
            <a:lvl2pPr marL="6858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2pPr>
            <a:lvl3pPr marL="11430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3pPr>
            <a:lvl4pPr marL="16002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4pPr>
            <a:lvl5pPr marL="20574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CB164DEA-357E-574B-8D1A-0DEBE3AB557D}"/>
              </a:ext>
            </a:extLst>
          </p:cNvPr>
          <p:cNvPicPr>
            <a:picLocks noChangeAspect="1"/>
          </p:cNvPicPr>
          <p:nvPr userDrawn="1"/>
        </p:nvPicPr>
        <p:blipFill>
          <a:blip r:embed="rId2"/>
          <a:stretch>
            <a:fillRect/>
          </a:stretch>
        </p:blipFill>
        <p:spPr>
          <a:xfrm rot="1064824">
            <a:off x="8845340" y="416652"/>
            <a:ext cx="2664512" cy="2973441"/>
          </a:xfrm>
          <a:prstGeom prst="rect">
            <a:avLst/>
          </a:prstGeom>
        </p:spPr>
      </p:pic>
      <p:pic>
        <p:nvPicPr>
          <p:cNvPr id="11" name="Picture 10">
            <a:extLst>
              <a:ext uri="{FF2B5EF4-FFF2-40B4-BE49-F238E27FC236}">
                <a16:creationId xmlns:a16="http://schemas.microsoft.com/office/drawing/2014/main" id="{28170014-D645-7442-A212-AFCA4C2DC737}"/>
              </a:ext>
            </a:extLst>
          </p:cNvPr>
          <p:cNvPicPr>
            <a:picLocks noChangeAspect="1"/>
          </p:cNvPicPr>
          <p:nvPr userDrawn="1"/>
        </p:nvPicPr>
        <p:blipFill>
          <a:blip r:embed="rId2">
            <a:alphaModFix amt="26000"/>
          </a:blip>
          <a:stretch>
            <a:fillRect/>
          </a:stretch>
        </p:blipFill>
        <p:spPr>
          <a:xfrm rot="1064824">
            <a:off x="7146044" y="680276"/>
            <a:ext cx="4320461" cy="4821384"/>
          </a:xfrm>
          <a:prstGeom prst="rect">
            <a:avLst/>
          </a:prstGeom>
        </p:spPr>
      </p:pic>
      <p:pic>
        <p:nvPicPr>
          <p:cNvPr id="8" name="Picture 7">
            <a:extLst>
              <a:ext uri="{FF2B5EF4-FFF2-40B4-BE49-F238E27FC236}">
                <a16:creationId xmlns:a16="http://schemas.microsoft.com/office/drawing/2014/main" id="{C88BCA3B-3253-4742-ADA4-AFF28D94C6AF}"/>
              </a:ext>
            </a:extLst>
          </p:cNvPr>
          <p:cNvPicPr>
            <a:picLocks noChangeAspect="1"/>
          </p:cNvPicPr>
          <p:nvPr userDrawn="1"/>
        </p:nvPicPr>
        <p:blipFill>
          <a:blip r:embed="rId3"/>
          <a:stretch>
            <a:fillRect/>
          </a:stretch>
        </p:blipFill>
        <p:spPr>
          <a:xfrm>
            <a:off x="9982200" y="6144796"/>
            <a:ext cx="1685795" cy="513068"/>
          </a:xfrm>
          <a:prstGeom prst="rect">
            <a:avLst/>
          </a:prstGeom>
        </p:spPr>
      </p:pic>
    </p:spTree>
    <p:extLst>
      <p:ext uri="{BB962C8B-B14F-4D97-AF65-F5344CB8AC3E}">
        <p14:creationId xmlns:p14="http://schemas.microsoft.com/office/powerpoint/2010/main" val="957895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164DEA-357E-574B-8D1A-0DEBE3AB557D}"/>
              </a:ext>
            </a:extLst>
          </p:cNvPr>
          <p:cNvPicPr>
            <a:picLocks noChangeAspect="1"/>
          </p:cNvPicPr>
          <p:nvPr userDrawn="1"/>
        </p:nvPicPr>
        <p:blipFill>
          <a:blip r:embed="rId2"/>
          <a:stretch>
            <a:fillRect/>
          </a:stretch>
        </p:blipFill>
        <p:spPr>
          <a:xfrm rot="1064824">
            <a:off x="8845340" y="416652"/>
            <a:ext cx="2664512" cy="2973441"/>
          </a:xfrm>
          <a:prstGeom prst="rect">
            <a:avLst/>
          </a:prstGeom>
        </p:spPr>
      </p:pic>
      <p:pic>
        <p:nvPicPr>
          <p:cNvPr id="11" name="Picture 10">
            <a:extLst>
              <a:ext uri="{FF2B5EF4-FFF2-40B4-BE49-F238E27FC236}">
                <a16:creationId xmlns:a16="http://schemas.microsoft.com/office/drawing/2014/main" id="{28170014-D645-7442-A212-AFCA4C2DC737}"/>
              </a:ext>
            </a:extLst>
          </p:cNvPr>
          <p:cNvPicPr>
            <a:picLocks noChangeAspect="1"/>
          </p:cNvPicPr>
          <p:nvPr userDrawn="1"/>
        </p:nvPicPr>
        <p:blipFill>
          <a:blip r:embed="rId2">
            <a:alphaModFix amt="26000"/>
          </a:blip>
          <a:stretch>
            <a:fillRect/>
          </a:stretch>
        </p:blipFill>
        <p:spPr>
          <a:xfrm rot="1064824">
            <a:off x="7146044" y="680276"/>
            <a:ext cx="4320461" cy="4821384"/>
          </a:xfrm>
          <a:prstGeom prst="rect">
            <a:avLst/>
          </a:prstGeom>
        </p:spPr>
      </p:pic>
      <p:pic>
        <p:nvPicPr>
          <p:cNvPr id="6" name="Picture 5">
            <a:extLst>
              <a:ext uri="{FF2B5EF4-FFF2-40B4-BE49-F238E27FC236}">
                <a16:creationId xmlns:a16="http://schemas.microsoft.com/office/drawing/2014/main" id="{5C373BC3-B598-D948-8193-F18D287CB437}"/>
              </a:ext>
            </a:extLst>
          </p:cNvPr>
          <p:cNvPicPr>
            <a:picLocks noChangeAspect="1"/>
          </p:cNvPicPr>
          <p:nvPr userDrawn="1"/>
        </p:nvPicPr>
        <p:blipFill>
          <a:blip r:embed="rId3"/>
          <a:stretch>
            <a:fillRect/>
          </a:stretch>
        </p:blipFill>
        <p:spPr>
          <a:xfrm>
            <a:off x="9281786" y="6100626"/>
            <a:ext cx="2185298" cy="596644"/>
          </a:xfrm>
          <a:prstGeom prst="rect">
            <a:avLst/>
          </a:prstGeom>
        </p:spPr>
      </p:pic>
      <p:sp>
        <p:nvSpPr>
          <p:cNvPr id="3" name="Date Placeholder 2">
            <a:extLst>
              <a:ext uri="{FF2B5EF4-FFF2-40B4-BE49-F238E27FC236}">
                <a16:creationId xmlns:a16="http://schemas.microsoft.com/office/drawing/2014/main" id="{92EA6B2A-8EC6-6F49-A954-DF4ABDAC9635}"/>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4" name="Footer Placeholder 3">
            <a:extLst>
              <a:ext uri="{FF2B5EF4-FFF2-40B4-BE49-F238E27FC236}">
                <a16:creationId xmlns:a16="http://schemas.microsoft.com/office/drawing/2014/main" id="{449BFD63-3494-6F4A-AC79-20F059B3829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48F0CA-AED7-1648-A03C-4E31CAC41726}"/>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2" name="Title 1">
            <a:extLst>
              <a:ext uri="{FF2B5EF4-FFF2-40B4-BE49-F238E27FC236}">
                <a16:creationId xmlns:a16="http://schemas.microsoft.com/office/drawing/2014/main" id="{776D110E-0240-CB44-8659-C86B07BCBEF5}"/>
              </a:ext>
            </a:extLst>
          </p:cNvPr>
          <p:cNvSpPr>
            <a:spLocks noGrp="1"/>
          </p:cNvSpPr>
          <p:nvPr>
            <p:ph type="title"/>
          </p:nvPr>
        </p:nvSpPr>
        <p:spPr>
          <a:xfrm>
            <a:off x="838200" y="953848"/>
            <a:ext cx="8443586" cy="1325563"/>
          </a:xfrm>
        </p:spPr>
        <p:txBody>
          <a:bodyPr/>
          <a:lstStyle>
            <a:lvl1pPr>
              <a:defRPr b="1" i="0">
                <a:solidFill>
                  <a:srgbClr val="8B2673"/>
                </a:solidFill>
                <a:latin typeface="Avenir Next" panose="020B0503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03DB883E-5D16-1C4A-BCCB-3E401C6E5E11}"/>
              </a:ext>
            </a:extLst>
          </p:cNvPr>
          <p:cNvSpPr>
            <a:spLocks noGrp="1"/>
          </p:cNvSpPr>
          <p:nvPr>
            <p:ph type="body" sz="quarter" idx="13"/>
          </p:nvPr>
        </p:nvSpPr>
        <p:spPr>
          <a:xfrm>
            <a:off x="838200" y="2812420"/>
            <a:ext cx="8443586" cy="2029107"/>
          </a:xfrm>
        </p:spPr>
        <p:txBody>
          <a:bodyPr/>
          <a:lstStyle>
            <a:lvl1pPr marL="2286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1pPr>
            <a:lvl2pPr marL="6858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2pPr>
            <a:lvl3pPr marL="11430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3pPr>
            <a:lvl4pPr marL="16002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4pPr>
            <a:lvl5pPr marL="2057400" indent="-228600">
              <a:buClr>
                <a:srgbClr val="70AD47"/>
              </a:buClr>
              <a:buSzPct val="120000"/>
              <a:buFont typeface="Courier New" panose="02070309020205020404" pitchFamily="49" charset="0"/>
              <a:buChar char="o"/>
              <a:defRPr b="0" i="0">
                <a:solidFill>
                  <a:schemeClr val="tx1">
                    <a:lumMod val="75000"/>
                    <a:lumOff val="25000"/>
                  </a:schemeClr>
                </a:solidFill>
                <a:latin typeface="Avenir Next Medium"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626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B59262-E036-A84D-8749-4406830B20F3}"/>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3" name="Footer Placeholder 2">
            <a:extLst>
              <a:ext uri="{FF2B5EF4-FFF2-40B4-BE49-F238E27FC236}">
                <a16:creationId xmlns:a16="http://schemas.microsoft.com/office/drawing/2014/main" id="{169279F8-F515-584B-A871-7E34570FF5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87E7A5-80D4-D246-9DF5-90DCE7C0BEAC}"/>
              </a:ext>
            </a:extLst>
          </p:cNvPr>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2310075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B3FD-2E3A-7443-9FDE-530F9EFAC460}"/>
              </a:ext>
            </a:extLst>
          </p:cNvPr>
          <p:cNvSpPr>
            <a:spLocks noGrp="1"/>
          </p:cNvSpPr>
          <p:nvPr>
            <p:ph type="title"/>
          </p:nvPr>
        </p:nvSpPr>
        <p:spPr>
          <a:xfrm>
            <a:off x="839788" y="1171183"/>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9ADD07-3FA0-D64F-9054-32BDD06F2962}"/>
              </a:ext>
            </a:extLst>
          </p:cNvPr>
          <p:cNvSpPr>
            <a:spLocks noGrp="1"/>
          </p:cNvSpPr>
          <p:nvPr>
            <p:ph idx="1"/>
          </p:nvPr>
        </p:nvSpPr>
        <p:spPr>
          <a:xfrm>
            <a:off x="5183188" y="1701408"/>
            <a:ext cx="6172200" cy="4873625"/>
          </a:xfrm>
        </p:spPr>
        <p:txBody>
          <a:bodyPr/>
          <a:lstStyle>
            <a:lvl1pPr>
              <a:buClr>
                <a:srgbClr val="70AD47"/>
              </a:buClr>
              <a:defRPr sz="3200"/>
            </a:lvl1pPr>
            <a:lvl2pPr>
              <a:buClr>
                <a:srgbClr val="70AD47"/>
              </a:buClr>
              <a:defRPr sz="2800"/>
            </a:lvl2pPr>
            <a:lvl3pPr>
              <a:buClr>
                <a:srgbClr val="70AD47"/>
              </a:buClr>
              <a:defRPr sz="2400"/>
            </a:lvl3pPr>
            <a:lvl4pPr>
              <a:buClr>
                <a:srgbClr val="70AD47"/>
              </a:buClr>
              <a:defRPr sz="2000"/>
            </a:lvl4pPr>
            <a:lvl5pPr>
              <a:buClr>
                <a:srgbClr val="70AD47"/>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95C658-231E-7B48-96EA-A281D68B0738}"/>
              </a:ext>
            </a:extLst>
          </p:cNvPr>
          <p:cNvSpPr>
            <a:spLocks noGrp="1"/>
          </p:cNvSpPr>
          <p:nvPr>
            <p:ph type="body" sz="half" idx="2"/>
          </p:nvPr>
        </p:nvSpPr>
        <p:spPr>
          <a:xfrm>
            <a:off x="839788" y="294665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6B313DE-74B0-5343-BD53-B3D1FBF522CF}"/>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6" name="Footer Placeholder 5">
            <a:extLst>
              <a:ext uri="{FF2B5EF4-FFF2-40B4-BE49-F238E27FC236}">
                <a16:creationId xmlns:a16="http://schemas.microsoft.com/office/drawing/2014/main" id="{94FD3BD3-0E6E-864D-B7D9-A82BBF3CFE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96FA28-E0B8-8940-88E6-862A96ACD0B3}"/>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8" name="Rectangle 7">
            <a:extLst>
              <a:ext uri="{FF2B5EF4-FFF2-40B4-BE49-F238E27FC236}">
                <a16:creationId xmlns:a16="http://schemas.microsoft.com/office/drawing/2014/main" id="{52A9BB8B-BA72-8449-B480-0B0E0269B7BF}"/>
              </a:ext>
            </a:extLst>
          </p:cNvPr>
          <p:cNvSpPr/>
          <p:nvPr userDrawn="1"/>
        </p:nvSpPr>
        <p:spPr>
          <a:xfrm>
            <a:off x="0" y="0"/>
            <a:ext cx="12192000" cy="995910"/>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8EEE68-9E9A-484E-9F1B-FABDDC0D6516}"/>
              </a:ext>
            </a:extLst>
          </p:cNvPr>
          <p:cNvPicPr>
            <a:picLocks noChangeAspect="1"/>
          </p:cNvPicPr>
          <p:nvPr userDrawn="1"/>
        </p:nvPicPr>
        <p:blipFill>
          <a:blip r:embed="rId2"/>
          <a:stretch>
            <a:fillRect/>
          </a:stretch>
        </p:blipFill>
        <p:spPr>
          <a:xfrm>
            <a:off x="8893480" y="0"/>
            <a:ext cx="2863240" cy="995910"/>
          </a:xfrm>
          <a:prstGeom prst="rect">
            <a:avLst/>
          </a:prstGeom>
        </p:spPr>
      </p:pic>
    </p:spTree>
    <p:extLst>
      <p:ext uri="{BB962C8B-B14F-4D97-AF65-F5344CB8AC3E}">
        <p14:creationId xmlns:p14="http://schemas.microsoft.com/office/powerpoint/2010/main" val="287318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205ACC-0DE5-4C4E-BCE2-2FAEA76A0CF6}"/>
              </a:ext>
            </a:extLst>
          </p:cNvPr>
          <p:cNvSpPr/>
          <p:nvPr userDrawn="1"/>
        </p:nvSpPr>
        <p:spPr>
          <a:xfrm>
            <a:off x="0" y="1791222"/>
            <a:ext cx="12192000" cy="5066778"/>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1229360" y="2232342"/>
            <a:ext cx="9144000" cy="2387600"/>
          </a:xfrm>
        </p:spPr>
        <p:txBody>
          <a:bodyPr anchor="b"/>
          <a:lstStyle>
            <a:lvl1pPr algn="l">
              <a:defRPr sz="6000" baseline="0">
                <a:solidFill>
                  <a:schemeClr val="bg1"/>
                </a:solidFill>
                <a:latin typeface="Avenir Next" panose="020B0503020202020204" pitchFamily="34" charset="0"/>
              </a:defRPr>
            </a:lvl1pPr>
          </a:lstStyle>
          <a:p>
            <a:r>
              <a:rPr lang="en-US" dirty="0" err="1"/>
              <a:t>Ici</a:t>
            </a:r>
            <a:r>
              <a:rPr lang="en-US" dirty="0"/>
              <a:t> le </a:t>
            </a:r>
            <a:r>
              <a:rPr lang="en-US" dirty="0" err="1"/>
              <a:t>titre</a:t>
            </a:r>
            <a:r>
              <a:rPr lang="en-US" dirty="0"/>
              <a:t> du </a:t>
            </a:r>
            <a:r>
              <a:rPr lang="en-US" dirty="0" err="1"/>
              <a:t>projet</a:t>
            </a:r>
            <a:r>
              <a:rPr lang="en-US" dirty="0"/>
              <a:t> </a:t>
            </a:r>
            <a:r>
              <a:rPr lang="en-US" dirty="0" err="1"/>
              <a:t>à</a:t>
            </a:r>
            <a:r>
              <a:rPr lang="en-US" dirty="0"/>
              <a:t> deux </a:t>
            </a:r>
            <a:r>
              <a:rPr lang="en-US" dirty="0" err="1"/>
              <a:t>lignes</a:t>
            </a:r>
            <a:r>
              <a:rPr lang="en-US" dirty="0"/>
              <a:t> </a:t>
            </a:r>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1244600" y="5065713"/>
            <a:ext cx="9144000" cy="1655762"/>
          </a:xfrm>
        </p:spPr>
        <p:txBody>
          <a:bodyPr/>
          <a:lstStyle>
            <a:lvl1pPr marL="0" indent="0" algn="l">
              <a:buNone/>
              <a:defRPr sz="24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0" name="Picture 5">
            <a:extLst>
              <a:ext uri="{FF2B5EF4-FFF2-40B4-BE49-F238E27FC236}">
                <a16:creationId xmlns:a16="http://schemas.microsoft.com/office/drawing/2014/main" id="{5C373BC3-B598-D948-8193-F18D287CB437}"/>
              </a:ext>
            </a:extLst>
          </p:cNvPr>
          <p:cNvPicPr>
            <a:picLocks noChangeAspect="1"/>
          </p:cNvPicPr>
          <p:nvPr userDrawn="1"/>
        </p:nvPicPr>
        <p:blipFill>
          <a:blip r:embed="rId2"/>
          <a:stretch>
            <a:fillRect/>
          </a:stretch>
        </p:blipFill>
        <p:spPr>
          <a:xfrm>
            <a:off x="8313021" y="495934"/>
            <a:ext cx="3040779" cy="830213"/>
          </a:xfrm>
          <a:prstGeom prst="rect">
            <a:avLst/>
          </a:prstGeom>
        </p:spPr>
      </p:pic>
    </p:spTree>
    <p:extLst>
      <p:ext uri="{BB962C8B-B14F-4D97-AF65-F5344CB8AC3E}">
        <p14:creationId xmlns:p14="http://schemas.microsoft.com/office/powerpoint/2010/main" val="4145283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16DE5-6215-E443-929A-B95B2267F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2B3357-179F-984C-8026-C0711CFC3B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4E202BA-49E3-2F4C-87B5-276782F679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97C7A-CF97-4B4A-B995-99020FB1D9F3}"/>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6" name="Footer Placeholder 5">
            <a:extLst>
              <a:ext uri="{FF2B5EF4-FFF2-40B4-BE49-F238E27FC236}">
                <a16:creationId xmlns:a16="http://schemas.microsoft.com/office/drawing/2014/main" id="{335F87DC-4628-CB44-AAC5-4FEEEE2033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1EC427-4D41-C944-BE29-4941CB83F355}"/>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8" name="Rectangle 7">
            <a:extLst>
              <a:ext uri="{FF2B5EF4-FFF2-40B4-BE49-F238E27FC236}">
                <a16:creationId xmlns:a16="http://schemas.microsoft.com/office/drawing/2014/main" id="{DD05E5A6-CB98-1845-86A7-1EADA87695E4}"/>
              </a:ext>
            </a:extLst>
          </p:cNvPr>
          <p:cNvSpPr/>
          <p:nvPr userDrawn="1"/>
        </p:nvSpPr>
        <p:spPr>
          <a:xfrm>
            <a:off x="0" y="6346151"/>
            <a:ext cx="12192000" cy="5118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2413A1-0CE6-024C-90BA-02D6C9E8D7D1}"/>
              </a:ext>
            </a:extLst>
          </p:cNvPr>
          <p:cNvPicPr>
            <a:picLocks noChangeAspect="1"/>
          </p:cNvPicPr>
          <p:nvPr userDrawn="1"/>
        </p:nvPicPr>
        <p:blipFill>
          <a:blip r:embed="rId2"/>
          <a:stretch>
            <a:fillRect/>
          </a:stretch>
        </p:blipFill>
        <p:spPr>
          <a:xfrm>
            <a:off x="9784742" y="333615"/>
            <a:ext cx="1882209" cy="572846"/>
          </a:xfrm>
          <a:prstGeom prst="rect">
            <a:avLst/>
          </a:prstGeom>
        </p:spPr>
      </p:pic>
    </p:spTree>
    <p:extLst>
      <p:ext uri="{BB962C8B-B14F-4D97-AF65-F5344CB8AC3E}">
        <p14:creationId xmlns:p14="http://schemas.microsoft.com/office/powerpoint/2010/main" val="1211275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A0DFD-85DD-9048-A954-19AFF383CE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A64CE-57A0-4647-8879-0154FDBBE2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AEDAC-36FE-8E4D-ABF5-82F165EDCA95}"/>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D34AD7-0D51-0F44-8E35-BEE4E56C28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A4C8E-EFB5-9249-AB89-4DF60A7873F9}"/>
              </a:ext>
            </a:extLst>
          </p:cNvPr>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487024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D367B-0ADB-854F-AAE2-669890AE58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996A67-4935-CF47-8195-79AFB7ED4B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7FC40-E34F-8F4C-BDEA-1E057DE3131B}"/>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DCD47FC3-748C-D64B-9F73-BD97A5BFA1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20E1DF-BBAC-C04C-9A76-6F7AA119E5D9}"/>
              </a:ext>
            </a:extLst>
          </p:cNvPr>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378510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fr-FR"/>
              <a:t>Modifiez le style du titre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en-US" altLang="fr-FR" dirty="0"/>
          </a:p>
        </p:txBody>
      </p:sp>
      <p:sp>
        <p:nvSpPr>
          <p:cNvPr id="5" name="Footer Placeholder 4"/>
          <p:cNvSpPr>
            <a:spLocks noGrp="1"/>
          </p:cNvSpPr>
          <p:nvPr>
            <p:ph type="ftr" sz="quarter" idx="11"/>
          </p:nvPr>
        </p:nvSpPr>
        <p:spPr/>
        <p:txBody>
          <a:bodyPr/>
          <a:lstStyle/>
          <a:p>
            <a:endParaRPr lang="en-US" altLang="fr-FR" dirty="0"/>
          </a:p>
        </p:txBody>
      </p:sp>
      <p:sp>
        <p:nvSpPr>
          <p:cNvPr id="6" name="Slide Number Placeholder 5"/>
          <p:cNvSpPr>
            <a:spLocks noGrp="1"/>
          </p:cNvSpPr>
          <p:nvPr>
            <p:ph type="sldNum" sz="quarter" idx="12"/>
          </p:nvPr>
        </p:nvSpPr>
        <p:spPr/>
        <p:txBody>
          <a:bodyPr/>
          <a:lstStyle/>
          <a:p>
            <a:fld id="{49914A1B-A8C5-47E2-A759-757B449479ED}" type="slidenum">
              <a:rPr lang="en-US" altLang="fr-FR" smtClean="0"/>
              <a:pPr/>
              <a:t>‹N°›</a:t>
            </a:fld>
            <a:endParaRPr lang="en-US" altLang="fr-FR"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69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endParaRPr lang="en-US" altLang="fr-FR" dirty="0"/>
          </a:p>
        </p:txBody>
      </p:sp>
      <p:sp>
        <p:nvSpPr>
          <p:cNvPr id="5" name="Footer Placeholder 4"/>
          <p:cNvSpPr>
            <a:spLocks noGrp="1"/>
          </p:cNvSpPr>
          <p:nvPr>
            <p:ph type="ftr" sz="quarter" idx="11"/>
          </p:nvPr>
        </p:nvSpPr>
        <p:spPr/>
        <p:txBody>
          <a:bodyPr/>
          <a:lstStyle/>
          <a:p>
            <a:endParaRPr lang="en-US" altLang="fr-FR" dirty="0"/>
          </a:p>
        </p:txBody>
      </p:sp>
      <p:sp>
        <p:nvSpPr>
          <p:cNvPr id="6" name="Slide Number Placeholder 5"/>
          <p:cNvSpPr>
            <a:spLocks noGrp="1"/>
          </p:cNvSpPr>
          <p:nvPr>
            <p:ph type="sldNum" sz="quarter" idx="12"/>
          </p:nvPr>
        </p:nvSpPr>
        <p:spPr/>
        <p:txBody>
          <a:bodyPr/>
          <a:lstStyle/>
          <a:p>
            <a:fld id="{72828C93-0D1A-4704-9670-4A68BB614818}" type="slidenum">
              <a:rPr lang="en-US" altLang="fr-FR" smtClean="0"/>
              <a:pPr/>
              <a:t>‹N°›</a:t>
            </a:fld>
            <a:endParaRPr lang="en-US" altLang="fr-FR" dirty="0"/>
          </a:p>
        </p:txBody>
      </p:sp>
    </p:spTree>
    <p:extLst>
      <p:ext uri="{BB962C8B-B14F-4D97-AF65-F5344CB8AC3E}">
        <p14:creationId xmlns:p14="http://schemas.microsoft.com/office/powerpoint/2010/main" val="2805818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fr-FR"/>
              <a:t>Modifiez le style du titre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endParaRPr lang="en-US" altLang="fr-FR" dirty="0"/>
          </a:p>
        </p:txBody>
      </p:sp>
      <p:sp>
        <p:nvSpPr>
          <p:cNvPr id="5" name="Footer Placeholder 4"/>
          <p:cNvSpPr>
            <a:spLocks noGrp="1"/>
          </p:cNvSpPr>
          <p:nvPr>
            <p:ph type="ftr" sz="quarter" idx="11"/>
          </p:nvPr>
        </p:nvSpPr>
        <p:spPr/>
        <p:txBody>
          <a:bodyPr/>
          <a:lstStyle/>
          <a:p>
            <a:endParaRPr lang="en-US" altLang="fr-FR" dirty="0"/>
          </a:p>
        </p:txBody>
      </p:sp>
      <p:sp>
        <p:nvSpPr>
          <p:cNvPr id="6" name="Slide Number Placeholder 5"/>
          <p:cNvSpPr>
            <a:spLocks noGrp="1"/>
          </p:cNvSpPr>
          <p:nvPr>
            <p:ph type="sldNum" sz="quarter" idx="12"/>
          </p:nvPr>
        </p:nvSpPr>
        <p:spPr/>
        <p:txBody>
          <a:bodyPr/>
          <a:lstStyle/>
          <a:p>
            <a:fld id="{12D5AA5E-E961-4889-9632-3D43D8B6A40A}" type="slidenum">
              <a:rPr lang="en-US" altLang="fr-FR" smtClean="0"/>
              <a:pPr/>
              <a:t>‹N°›</a:t>
            </a:fld>
            <a:endParaRPr lang="en-US" altLang="fr-FR"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79299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en-US" altLang="fr-FR" dirty="0"/>
          </a:p>
        </p:txBody>
      </p:sp>
      <p:sp>
        <p:nvSpPr>
          <p:cNvPr id="6" name="Footer Placeholder 5"/>
          <p:cNvSpPr>
            <a:spLocks noGrp="1"/>
          </p:cNvSpPr>
          <p:nvPr>
            <p:ph type="ftr" sz="quarter" idx="11"/>
          </p:nvPr>
        </p:nvSpPr>
        <p:spPr/>
        <p:txBody>
          <a:bodyPr/>
          <a:lstStyle/>
          <a:p>
            <a:endParaRPr lang="en-US" altLang="fr-FR" dirty="0"/>
          </a:p>
        </p:txBody>
      </p:sp>
      <p:sp>
        <p:nvSpPr>
          <p:cNvPr id="7" name="Slide Number Placeholder 6"/>
          <p:cNvSpPr>
            <a:spLocks noGrp="1"/>
          </p:cNvSpPr>
          <p:nvPr>
            <p:ph type="sldNum" sz="quarter" idx="12"/>
          </p:nvPr>
        </p:nvSpPr>
        <p:spPr/>
        <p:txBody>
          <a:bodyPr/>
          <a:lstStyle/>
          <a:p>
            <a:fld id="{90F8A054-80BC-4476-A305-3D6B0EB28ED8}" type="slidenum">
              <a:rPr lang="en-US" altLang="fr-FR" smtClean="0"/>
              <a:pPr/>
              <a:t>‹N°›</a:t>
            </a:fld>
            <a:endParaRPr lang="en-US" altLang="fr-FR" dirty="0"/>
          </a:p>
        </p:txBody>
      </p:sp>
    </p:spTree>
    <p:extLst>
      <p:ext uri="{BB962C8B-B14F-4D97-AF65-F5344CB8AC3E}">
        <p14:creationId xmlns:p14="http://schemas.microsoft.com/office/powerpoint/2010/main" val="2669829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en-US" altLang="fr-FR" dirty="0"/>
          </a:p>
        </p:txBody>
      </p:sp>
      <p:sp>
        <p:nvSpPr>
          <p:cNvPr id="8" name="Footer Placeholder 7"/>
          <p:cNvSpPr>
            <a:spLocks noGrp="1"/>
          </p:cNvSpPr>
          <p:nvPr>
            <p:ph type="ftr" sz="quarter" idx="11"/>
          </p:nvPr>
        </p:nvSpPr>
        <p:spPr/>
        <p:txBody>
          <a:bodyPr/>
          <a:lstStyle/>
          <a:p>
            <a:endParaRPr lang="en-US" altLang="fr-FR" dirty="0"/>
          </a:p>
        </p:txBody>
      </p:sp>
      <p:sp>
        <p:nvSpPr>
          <p:cNvPr id="9" name="Slide Number Placeholder 8"/>
          <p:cNvSpPr>
            <a:spLocks noGrp="1"/>
          </p:cNvSpPr>
          <p:nvPr>
            <p:ph type="sldNum" sz="quarter" idx="12"/>
          </p:nvPr>
        </p:nvSpPr>
        <p:spPr/>
        <p:txBody>
          <a:bodyPr/>
          <a:lstStyle/>
          <a:p>
            <a:fld id="{B8A4DFC5-66E5-4BF7-9B6F-9754EEA8D9B6}" type="slidenum">
              <a:rPr lang="en-US" altLang="fr-FR" smtClean="0"/>
              <a:pPr/>
              <a:t>‹N°›</a:t>
            </a:fld>
            <a:endParaRPr lang="en-US" altLang="fr-FR"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181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endParaRPr lang="en-US" altLang="fr-FR" dirty="0"/>
          </a:p>
        </p:txBody>
      </p:sp>
      <p:sp>
        <p:nvSpPr>
          <p:cNvPr id="4" name="Footer Placeholder 3"/>
          <p:cNvSpPr>
            <a:spLocks noGrp="1"/>
          </p:cNvSpPr>
          <p:nvPr>
            <p:ph type="ftr" sz="quarter" idx="11"/>
          </p:nvPr>
        </p:nvSpPr>
        <p:spPr/>
        <p:txBody>
          <a:bodyPr/>
          <a:lstStyle/>
          <a:p>
            <a:endParaRPr lang="en-US" altLang="fr-FR" dirty="0"/>
          </a:p>
        </p:txBody>
      </p:sp>
      <p:sp>
        <p:nvSpPr>
          <p:cNvPr id="5" name="Slide Number Placeholder 4"/>
          <p:cNvSpPr>
            <a:spLocks noGrp="1"/>
          </p:cNvSpPr>
          <p:nvPr>
            <p:ph type="sldNum" sz="quarter" idx="12"/>
          </p:nvPr>
        </p:nvSpPr>
        <p:spPr/>
        <p:txBody>
          <a:bodyPr/>
          <a:lstStyle/>
          <a:p>
            <a:fld id="{1007DA84-F6C9-463C-A633-D481DAF0D955}" type="slidenum">
              <a:rPr lang="en-US" altLang="fr-FR" smtClean="0"/>
              <a:pPr/>
              <a:t>‹N°›</a:t>
            </a:fld>
            <a:endParaRPr lang="en-US" altLang="fr-FR" dirty="0"/>
          </a:p>
        </p:txBody>
      </p:sp>
    </p:spTree>
    <p:extLst>
      <p:ext uri="{BB962C8B-B14F-4D97-AF65-F5344CB8AC3E}">
        <p14:creationId xmlns:p14="http://schemas.microsoft.com/office/powerpoint/2010/main" val="521731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fr-FR" dirty="0"/>
          </a:p>
        </p:txBody>
      </p:sp>
      <p:sp>
        <p:nvSpPr>
          <p:cNvPr id="3" name="Footer Placeholder 2"/>
          <p:cNvSpPr>
            <a:spLocks noGrp="1"/>
          </p:cNvSpPr>
          <p:nvPr>
            <p:ph type="ftr" sz="quarter" idx="11"/>
          </p:nvPr>
        </p:nvSpPr>
        <p:spPr/>
        <p:txBody>
          <a:bodyPr/>
          <a:lstStyle/>
          <a:p>
            <a:endParaRPr lang="en-US" altLang="fr-FR" dirty="0"/>
          </a:p>
        </p:txBody>
      </p:sp>
      <p:sp>
        <p:nvSpPr>
          <p:cNvPr id="4" name="Slide Number Placeholder 3"/>
          <p:cNvSpPr>
            <a:spLocks noGrp="1"/>
          </p:cNvSpPr>
          <p:nvPr>
            <p:ph type="sldNum" sz="quarter" idx="12"/>
          </p:nvPr>
        </p:nvSpPr>
        <p:spPr/>
        <p:txBody>
          <a:bodyPr/>
          <a:lstStyle/>
          <a:p>
            <a:fld id="{8257826C-14CF-4E92-A83D-E3233E34697E}" type="slidenum">
              <a:rPr lang="en-US" altLang="fr-FR" smtClean="0"/>
              <a:pPr/>
              <a:t>‹N°›</a:t>
            </a:fld>
            <a:endParaRPr lang="en-US" altLang="fr-FR" dirty="0"/>
          </a:p>
        </p:txBody>
      </p:sp>
    </p:spTree>
    <p:extLst>
      <p:ext uri="{BB962C8B-B14F-4D97-AF65-F5344CB8AC3E}">
        <p14:creationId xmlns:p14="http://schemas.microsoft.com/office/powerpoint/2010/main" val="226827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205ACC-0DE5-4C4E-BCE2-2FAEA76A0CF6}"/>
              </a:ext>
            </a:extLst>
          </p:cNvPr>
          <p:cNvSpPr/>
          <p:nvPr userDrawn="1"/>
        </p:nvSpPr>
        <p:spPr>
          <a:xfrm>
            <a:off x="0" y="-15558"/>
            <a:ext cx="12192000" cy="6873558"/>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1229360" y="2232342"/>
            <a:ext cx="9144000" cy="2387600"/>
          </a:xfrm>
        </p:spPr>
        <p:txBody>
          <a:bodyPr anchor="b"/>
          <a:lstStyle>
            <a:lvl1pPr algn="l">
              <a:defRPr sz="6000" baseline="0">
                <a:solidFill>
                  <a:schemeClr val="bg1"/>
                </a:solidFill>
                <a:latin typeface="Avenir Next" panose="020B0503020202020204" pitchFamily="34" charset="0"/>
              </a:defRPr>
            </a:lvl1pPr>
          </a:lstStyle>
          <a:p>
            <a:r>
              <a:rPr lang="en-US" dirty="0" err="1"/>
              <a:t>Ici</a:t>
            </a:r>
            <a:r>
              <a:rPr lang="en-US" dirty="0"/>
              <a:t> le </a:t>
            </a:r>
            <a:r>
              <a:rPr lang="en-US" dirty="0" err="1"/>
              <a:t>titre</a:t>
            </a:r>
            <a:r>
              <a:rPr lang="en-US" dirty="0"/>
              <a:t> du </a:t>
            </a:r>
            <a:r>
              <a:rPr lang="en-US" dirty="0" err="1"/>
              <a:t>projet</a:t>
            </a:r>
            <a:r>
              <a:rPr lang="en-US" dirty="0"/>
              <a:t> </a:t>
            </a:r>
            <a:r>
              <a:rPr lang="en-US" dirty="0" err="1"/>
              <a:t>à</a:t>
            </a:r>
            <a:r>
              <a:rPr lang="en-US" dirty="0"/>
              <a:t> deux </a:t>
            </a:r>
            <a:r>
              <a:rPr lang="en-US" dirty="0" err="1"/>
              <a:t>lignes</a:t>
            </a:r>
            <a:r>
              <a:rPr lang="en-US" dirty="0"/>
              <a:t> </a:t>
            </a:r>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1244600" y="5065713"/>
            <a:ext cx="9144000" cy="1655762"/>
          </a:xfrm>
        </p:spPr>
        <p:txBody>
          <a:bodyPr/>
          <a:lstStyle>
            <a:lvl1pPr marL="0" indent="0" algn="l">
              <a:buNone/>
              <a:defRPr sz="24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9" name="Picture 8">
            <a:extLst>
              <a:ext uri="{FF2B5EF4-FFF2-40B4-BE49-F238E27FC236}">
                <a16:creationId xmlns:a16="http://schemas.microsoft.com/office/drawing/2014/main" id="{D88BAEB4-61BA-EB43-85D1-0CD30F43B733}"/>
              </a:ext>
            </a:extLst>
          </p:cNvPr>
          <p:cNvPicPr>
            <a:picLocks noChangeAspect="1"/>
          </p:cNvPicPr>
          <p:nvPr userDrawn="1"/>
        </p:nvPicPr>
        <p:blipFill>
          <a:blip r:embed="rId2"/>
          <a:stretch>
            <a:fillRect/>
          </a:stretch>
        </p:blipFill>
        <p:spPr>
          <a:xfrm>
            <a:off x="8153400" y="454145"/>
            <a:ext cx="3140935" cy="843093"/>
          </a:xfrm>
          <a:prstGeom prst="rect">
            <a:avLst/>
          </a:prstGeom>
        </p:spPr>
      </p:pic>
    </p:spTree>
    <p:extLst>
      <p:ext uri="{BB962C8B-B14F-4D97-AF65-F5344CB8AC3E}">
        <p14:creationId xmlns:p14="http://schemas.microsoft.com/office/powerpoint/2010/main" val="4004376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endParaRPr lang="en-US" altLang="fr-FR" dirty="0"/>
          </a:p>
        </p:txBody>
      </p:sp>
      <p:sp>
        <p:nvSpPr>
          <p:cNvPr id="6" name="Footer Placeholder 5"/>
          <p:cNvSpPr>
            <a:spLocks noGrp="1"/>
          </p:cNvSpPr>
          <p:nvPr>
            <p:ph type="ftr" sz="quarter" idx="11"/>
          </p:nvPr>
        </p:nvSpPr>
        <p:spPr/>
        <p:txBody>
          <a:bodyPr/>
          <a:lstStyle/>
          <a:p>
            <a:endParaRPr lang="en-US" altLang="fr-FR" dirty="0"/>
          </a:p>
        </p:txBody>
      </p:sp>
      <p:sp>
        <p:nvSpPr>
          <p:cNvPr id="7" name="Slide Number Placeholder 6"/>
          <p:cNvSpPr>
            <a:spLocks noGrp="1"/>
          </p:cNvSpPr>
          <p:nvPr>
            <p:ph type="sldNum" sz="quarter" idx="12"/>
          </p:nvPr>
        </p:nvSpPr>
        <p:spPr/>
        <p:txBody>
          <a:bodyPr/>
          <a:lstStyle/>
          <a:p>
            <a:fld id="{A76A0568-0AE4-49CE-9618-1B35A375F090}" type="slidenum">
              <a:rPr lang="en-US" altLang="fr-FR" smtClean="0"/>
              <a:pPr/>
              <a:t>‹N°›</a:t>
            </a:fld>
            <a:endParaRPr lang="en-US" altLang="fr-FR"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892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endParaRPr lang="en-US" altLang="fr-FR" dirty="0"/>
          </a:p>
        </p:txBody>
      </p:sp>
      <p:sp>
        <p:nvSpPr>
          <p:cNvPr id="6" name="Footer Placeholder 5"/>
          <p:cNvSpPr>
            <a:spLocks noGrp="1"/>
          </p:cNvSpPr>
          <p:nvPr>
            <p:ph type="ftr" sz="quarter" idx="11"/>
          </p:nvPr>
        </p:nvSpPr>
        <p:spPr/>
        <p:txBody>
          <a:bodyPr/>
          <a:lstStyle/>
          <a:p>
            <a:endParaRPr lang="en-US" altLang="fr-FR" dirty="0"/>
          </a:p>
        </p:txBody>
      </p:sp>
      <p:sp>
        <p:nvSpPr>
          <p:cNvPr id="7" name="Slide Number Placeholder 6"/>
          <p:cNvSpPr>
            <a:spLocks noGrp="1"/>
          </p:cNvSpPr>
          <p:nvPr>
            <p:ph type="sldNum" sz="quarter" idx="12"/>
          </p:nvPr>
        </p:nvSpPr>
        <p:spPr/>
        <p:txBody>
          <a:bodyPr/>
          <a:lstStyle/>
          <a:p>
            <a:fld id="{2310B6EC-3403-4742-AF31-9C17811D51F9}" type="slidenum">
              <a:rPr lang="en-US" altLang="fr-FR" smtClean="0"/>
              <a:pPr/>
              <a:t>‹N°›</a:t>
            </a:fld>
            <a:endParaRPr lang="en-US" altLang="fr-FR" dirty="0"/>
          </a:p>
        </p:txBody>
      </p:sp>
    </p:spTree>
    <p:extLst>
      <p:ext uri="{BB962C8B-B14F-4D97-AF65-F5344CB8AC3E}">
        <p14:creationId xmlns:p14="http://schemas.microsoft.com/office/powerpoint/2010/main" val="1913019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endParaRPr lang="en-US" altLang="fr-FR" dirty="0"/>
          </a:p>
        </p:txBody>
      </p:sp>
      <p:sp>
        <p:nvSpPr>
          <p:cNvPr id="5" name="Footer Placeholder 4"/>
          <p:cNvSpPr>
            <a:spLocks noGrp="1"/>
          </p:cNvSpPr>
          <p:nvPr>
            <p:ph type="ftr" sz="quarter" idx="11"/>
          </p:nvPr>
        </p:nvSpPr>
        <p:spPr/>
        <p:txBody>
          <a:bodyPr/>
          <a:lstStyle/>
          <a:p>
            <a:endParaRPr lang="en-US" altLang="fr-FR" dirty="0"/>
          </a:p>
        </p:txBody>
      </p:sp>
      <p:sp>
        <p:nvSpPr>
          <p:cNvPr id="6" name="Slide Number Placeholder 5"/>
          <p:cNvSpPr>
            <a:spLocks noGrp="1"/>
          </p:cNvSpPr>
          <p:nvPr>
            <p:ph type="sldNum" sz="quarter" idx="12"/>
          </p:nvPr>
        </p:nvSpPr>
        <p:spPr/>
        <p:txBody>
          <a:bodyPr/>
          <a:lstStyle/>
          <a:p>
            <a:fld id="{D539BACA-338F-4225-8C9D-4543520FCF25}" type="slidenum">
              <a:rPr lang="en-US" altLang="fr-FR" smtClean="0"/>
              <a:pPr/>
              <a:t>‹N°›</a:t>
            </a:fld>
            <a:endParaRPr lang="en-US" altLang="fr-FR" dirty="0"/>
          </a:p>
        </p:txBody>
      </p:sp>
    </p:spTree>
    <p:extLst>
      <p:ext uri="{BB962C8B-B14F-4D97-AF65-F5344CB8AC3E}">
        <p14:creationId xmlns:p14="http://schemas.microsoft.com/office/powerpoint/2010/main" val="2703245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fr-FR"/>
              <a:t>Modifiez le style du titre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en-US" altLang="fr-FR" dirty="0"/>
          </a:p>
        </p:txBody>
      </p:sp>
      <p:sp>
        <p:nvSpPr>
          <p:cNvPr id="5" name="Footer Placeholder 4"/>
          <p:cNvSpPr>
            <a:spLocks noGrp="1"/>
          </p:cNvSpPr>
          <p:nvPr>
            <p:ph type="ftr" sz="quarter" idx="11"/>
          </p:nvPr>
        </p:nvSpPr>
        <p:spPr/>
        <p:txBody>
          <a:bodyPr/>
          <a:lstStyle/>
          <a:p>
            <a:endParaRPr lang="en-US" altLang="fr-FR" dirty="0"/>
          </a:p>
        </p:txBody>
      </p:sp>
      <p:sp>
        <p:nvSpPr>
          <p:cNvPr id="6" name="Slide Number Placeholder 5"/>
          <p:cNvSpPr>
            <a:spLocks noGrp="1"/>
          </p:cNvSpPr>
          <p:nvPr>
            <p:ph type="sldNum" sz="quarter" idx="12"/>
          </p:nvPr>
        </p:nvSpPr>
        <p:spPr/>
        <p:txBody>
          <a:bodyPr/>
          <a:lstStyle/>
          <a:p>
            <a:fld id="{B8B50E1B-9218-48B4-BB0D-586C9A510774}" type="slidenum">
              <a:rPr lang="en-US" altLang="fr-FR" smtClean="0"/>
              <a:pPr/>
              <a:t>‹N°›</a:t>
            </a:fld>
            <a:endParaRPr lang="en-US" altLang="fr-FR" dirty="0"/>
          </a:p>
        </p:txBody>
      </p:sp>
    </p:spTree>
    <p:extLst>
      <p:ext uri="{BB962C8B-B14F-4D97-AF65-F5344CB8AC3E}">
        <p14:creationId xmlns:p14="http://schemas.microsoft.com/office/powerpoint/2010/main" val="179183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2414744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3034435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3630520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2290943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816607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2511739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205ACC-0DE5-4C4E-BCE2-2FAEA76A0CF6}"/>
              </a:ext>
            </a:extLst>
          </p:cNvPr>
          <p:cNvSpPr/>
          <p:nvPr userDrawn="1"/>
        </p:nvSpPr>
        <p:spPr>
          <a:xfrm>
            <a:off x="-137786" y="0"/>
            <a:ext cx="12329786" cy="6873558"/>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822959" y="2133177"/>
            <a:ext cx="9159241" cy="2387600"/>
          </a:xfrm>
        </p:spPr>
        <p:txBody>
          <a:bodyPr anchor="b"/>
          <a:lstStyle>
            <a:lvl1pPr algn="l">
              <a:defRPr sz="6000" baseline="0">
                <a:solidFill>
                  <a:schemeClr val="bg1"/>
                </a:solidFill>
                <a:latin typeface="Avenir Next" panose="020B0503020202020204" pitchFamily="34" charset="0"/>
              </a:defRPr>
            </a:lvl1pPr>
          </a:lstStyle>
          <a:p>
            <a:r>
              <a:rPr lang="en-US" dirty="0" err="1"/>
              <a:t>Ici</a:t>
            </a:r>
            <a:r>
              <a:rPr lang="en-US" dirty="0"/>
              <a:t> le </a:t>
            </a:r>
            <a:r>
              <a:rPr lang="en-US" dirty="0" err="1"/>
              <a:t>titre</a:t>
            </a:r>
            <a:r>
              <a:rPr lang="en-US" dirty="0"/>
              <a:t> du </a:t>
            </a:r>
            <a:r>
              <a:rPr lang="en-US" dirty="0" err="1"/>
              <a:t>projet</a:t>
            </a:r>
            <a:r>
              <a:rPr lang="en-US" dirty="0"/>
              <a:t> </a:t>
            </a:r>
            <a:r>
              <a:rPr lang="en-US" dirty="0" err="1"/>
              <a:t>à</a:t>
            </a:r>
            <a:r>
              <a:rPr lang="en-US" dirty="0"/>
              <a:t> deux </a:t>
            </a:r>
            <a:r>
              <a:rPr lang="en-US" dirty="0" err="1"/>
              <a:t>lignes</a:t>
            </a:r>
            <a:r>
              <a:rPr lang="en-US" dirty="0"/>
              <a:t> </a:t>
            </a:r>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838200" y="4893915"/>
            <a:ext cx="9144000" cy="1655762"/>
          </a:xfrm>
        </p:spPr>
        <p:txBody>
          <a:bodyPr/>
          <a:lstStyle>
            <a:lvl1pPr marL="0" indent="0" algn="l">
              <a:buNone/>
              <a:defRPr sz="24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9" name="Picture 8">
            <a:extLst>
              <a:ext uri="{FF2B5EF4-FFF2-40B4-BE49-F238E27FC236}">
                <a16:creationId xmlns:a16="http://schemas.microsoft.com/office/drawing/2014/main" id="{D88BAEB4-61BA-EB43-85D1-0CD30F43B733}"/>
              </a:ext>
            </a:extLst>
          </p:cNvPr>
          <p:cNvPicPr>
            <a:picLocks noChangeAspect="1"/>
          </p:cNvPicPr>
          <p:nvPr userDrawn="1"/>
        </p:nvPicPr>
        <p:blipFill>
          <a:blip r:embed="rId2"/>
          <a:stretch>
            <a:fillRect/>
          </a:stretch>
        </p:blipFill>
        <p:spPr>
          <a:xfrm>
            <a:off x="740497" y="607694"/>
            <a:ext cx="3298103" cy="885280"/>
          </a:xfrm>
          <a:prstGeom prst="rect">
            <a:avLst/>
          </a:prstGeom>
        </p:spPr>
      </p:pic>
      <p:cxnSp>
        <p:nvCxnSpPr>
          <p:cNvPr id="10" name="Straight Connector 9">
            <a:extLst>
              <a:ext uri="{FF2B5EF4-FFF2-40B4-BE49-F238E27FC236}">
                <a16:creationId xmlns:a16="http://schemas.microsoft.com/office/drawing/2014/main" id="{2E553A68-FAE2-E943-B7F1-63EBA4708FFD}"/>
              </a:ext>
            </a:extLst>
          </p:cNvPr>
          <p:cNvCxnSpPr/>
          <p:nvPr userDrawn="1"/>
        </p:nvCxnSpPr>
        <p:spPr>
          <a:xfrm>
            <a:off x="822960" y="4683615"/>
            <a:ext cx="7626541" cy="0"/>
          </a:xfrm>
          <a:prstGeom prst="line">
            <a:avLst/>
          </a:prstGeom>
          <a:ln w="6985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985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3244132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1573983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2500177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4253877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A8679419-8B3F-FD40-B719-2B3A31FBFEB0}" type="slidenum">
              <a:rPr lang="en-US" smtClean="0"/>
              <a:t>‹N°›</a:t>
            </a:fld>
            <a:endParaRPr lang="en-US" dirty="0"/>
          </a:p>
        </p:txBody>
      </p:sp>
    </p:spTree>
    <p:extLst>
      <p:ext uri="{BB962C8B-B14F-4D97-AF65-F5344CB8AC3E}">
        <p14:creationId xmlns:p14="http://schemas.microsoft.com/office/powerpoint/2010/main" val="239597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205ACC-0DE5-4C4E-BCE2-2FAEA76A0CF6}"/>
              </a:ext>
            </a:extLst>
          </p:cNvPr>
          <p:cNvSpPr/>
          <p:nvPr userDrawn="1"/>
        </p:nvSpPr>
        <p:spPr>
          <a:xfrm>
            <a:off x="0" y="0"/>
            <a:ext cx="12192000" cy="686577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838200" y="2604135"/>
            <a:ext cx="5019040" cy="2387600"/>
          </a:xfrm>
        </p:spPr>
        <p:txBody>
          <a:bodyPr anchor="b"/>
          <a:lstStyle>
            <a:lvl1pPr algn="l">
              <a:defRPr sz="6000" baseline="0">
                <a:solidFill>
                  <a:schemeClr val="bg1"/>
                </a:solidFill>
                <a:latin typeface="Avenir Next" panose="020B0503020202020204" pitchFamily="34" charset="0"/>
              </a:defRPr>
            </a:lvl1pPr>
          </a:lstStyle>
          <a:p>
            <a:r>
              <a:rPr lang="en-US" dirty="0" err="1"/>
              <a:t>Ici</a:t>
            </a:r>
            <a:r>
              <a:rPr lang="en-US" dirty="0"/>
              <a:t> le </a:t>
            </a:r>
            <a:r>
              <a:rPr lang="en-US" dirty="0" err="1"/>
              <a:t>titre</a:t>
            </a:r>
            <a:r>
              <a:rPr lang="en-US" dirty="0"/>
              <a:t> du </a:t>
            </a:r>
            <a:r>
              <a:rPr lang="en-US" dirty="0" err="1"/>
              <a:t>projet</a:t>
            </a:r>
            <a:r>
              <a:rPr lang="en-US" dirty="0"/>
              <a:t> </a:t>
            </a:r>
            <a:r>
              <a:rPr lang="en-US" dirty="0" err="1"/>
              <a:t>à</a:t>
            </a:r>
            <a:r>
              <a:rPr lang="en-US" dirty="0"/>
              <a:t> trois </a:t>
            </a:r>
            <a:r>
              <a:rPr lang="en-US" dirty="0" err="1"/>
              <a:t>lignes</a:t>
            </a:r>
            <a:r>
              <a:rPr lang="en-US" dirty="0"/>
              <a:t> </a:t>
            </a:r>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12" name="Rectangle 11">
            <a:extLst>
              <a:ext uri="{FF2B5EF4-FFF2-40B4-BE49-F238E27FC236}">
                <a16:creationId xmlns:a16="http://schemas.microsoft.com/office/drawing/2014/main" id="{746FA39E-70BE-A94A-9E17-9C1E3644E96F}"/>
              </a:ext>
            </a:extLst>
          </p:cNvPr>
          <p:cNvSpPr/>
          <p:nvPr userDrawn="1"/>
        </p:nvSpPr>
        <p:spPr>
          <a:xfrm>
            <a:off x="6441440" y="0"/>
            <a:ext cx="5750560" cy="6865778"/>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075DE89-5AD4-C349-9D05-1EAACA9FCD39}"/>
              </a:ext>
            </a:extLst>
          </p:cNvPr>
          <p:cNvPicPr>
            <a:picLocks noChangeAspect="1"/>
          </p:cNvPicPr>
          <p:nvPr userDrawn="1"/>
        </p:nvPicPr>
        <p:blipFill>
          <a:blip r:embed="rId2"/>
          <a:stretch>
            <a:fillRect/>
          </a:stretch>
        </p:blipFill>
        <p:spPr>
          <a:xfrm>
            <a:off x="6441440" y="238602"/>
            <a:ext cx="3901569" cy="1358582"/>
          </a:xfrm>
          <a:prstGeom prst="rect">
            <a:avLst/>
          </a:prstGeom>
        </p:spPr>
      </p:pic>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7305040" y="5448618"/>
            <a:ext cx="2611120" cy="907732"/>
          </a:xfrm>
        </p:spPr>
        <p:txBody>
          <a:bodyPr>
            <a:normAutofit/>
          </a:bodyPr>
          <a:lstStyle>
            <a:lvl1pPr marL="0" indent="0" algn="r">
              <a:buNone/>
              <a:defRPr sz="16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9000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1655952" y="2387759"/>
            <a:ext cx="5019040" cy="2387600"/>
          </a:xfrm>
        </p:spPr>
        <p:txBody>
          <a:bodyPr anchor="b"/>
          <a:lstStyle>
            <a:lvl1pPr algn="l">
              <a:defRPr sz="6000" b="0" i="0" baseline="0">
                <a:solidFill>
                  <a:srgbClr val="8B2673"/>
                </a:solidFill>
                <a:latin typeface="Avenir Next Ultra Light" panose="020B0203020202020204" pitchFamily="34" charset="77"/>
              </a:defRPr>
            </a:lvl1pPr>
          </a:lstStyle>
          <a:p>
            <a:r>
              <a:rPr lang="en-US" dirty="0" err="1"/>
              <a:t>Ici</a:t>
            </a:r>
            <a:r>
              <a:rPr lang="en-US" dirty="0"/>
              <a:t> le </a:t>
            </a:r>
            <a:r>
              <a:rPr lang="en-US" dirty="0" err="1"/>
              <a:t>titre</a:t>
            </a:r>
            <a:r>
              <a:rPr lang="en-US" dirty="0"/>
              <a:t> du </a:t>
            </a:r>
            <a:r>
              <a:rPr lang="en-US" dirty="0" err="1"/>
              <a:t>projet</a:t>
            </a:r>
            <a:r>
              <a:rPr lang="en-US" dirty="0"/>
              <a:t> </a:t>
            </a:r>
            <a:r>
              <a:rPr lang="en-US" dirty="0" err="1"/>
              <a:t>à</a:t>
            </a:r>
            <a:r>
              <a:rPr lang="en-US" dirty="0"/>
              <a:t> trois </a:t>
            </a:r>
            <a:r>
              <a:rPr lang="en-US" dirty="0" err="1"/>
              <a:t>lignes</a:t>
            </a:r>
            <a:r>
              <a:rPr lang="en-US" dirty="0"/>
              <a:t> </a:t>
            </a:r>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11" name="Picture 10">
            <a:extLst>
              <a:ext uri="{FF2B5EF4-FFF2-40B4-BE49-F238E27FC236}">
                <a16:creationId xmlns:a16="http://schemas.microsoft.com/office/drawing/2014/main" id="{6075DE89-5AD4-C349-9D05-1EAACA9FCD39}"/>
              </a:ext>
            </a:extLst>
          </p:cNvPr>
          <p:cNvPicPr>
            <a:picLocks noChangeAspect="1"/>
          </p:cNvPicPr>
          <p:nvPr userDrawn="1"/>
        </p:nvPicPr>
        <p:blipFill>
          <a:blip r:embed="rId2"/>
          <a:stretch>
            <a:fillRect/>
          </a:stretch>
        </p:blipFill>
        <p:spPr>
          <a:xfrm>
            <a:off x="8290431" y="0"/>
            <a:ext cx="3901569" cy="1358582"/>
          </a:xfrm>
          <a:prstGeom prst="rect">
            <a:avLst/>
          </a:prstGeom>
        </p:spPr>
      </p:pic>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1655952" y="4883150"/>
            <a:ext cx="3617088" cy="654050"/>
          </a:xfrm>
        </p:spPr>
        <p:txBody>
          <a:bodyPr>
            <a:normAutofit/>
          </a:bodyPr>
          <a:lstStyle>
            <a:lvl1pPr marL="0" indent="0" algn="l">
              <a:buNone/>
              <a:defRPr sz="1600" b="0" i="0">
                <a:solidFill>
                  <a:schemeClr val="tx1">
                    <a:lumMod val="75000"/>
                    <a:lumOff val="25000"/>
                  </a:schemeClr>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638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71CA0C-A2FA-484F-AFAA-E91D99A8EDD2}"/>
              </a:ext>
            </a:extLst>
          </p:cNvPr>
          <p:cNvSpPr/>
          <p:nvPr userDrawn="1"/>
        </p:nvSpPr>
        <p:spPr>
          <a:xfrm>
            <a:off x="0" y="4282598"/>
            <a:ext cx="12192000" cy="136175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3F9AB4-8A27-6941-8A5C-443B9FBAB200}"/>
              </a:ext>
            </a:extLst>
          </p:cNvPr>
          <p:cNvSpPr/>
          <p:nvPr userDrawn="1"/>
        </p:nvSpPr>
        <p:spPr>
          <a:xfrm>
            <a:off x="0" y="0"/>
            <a:ext cx="12192000" cy="4102893"/>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60652AF5-FF68-9E46-B77A-0E0C7CA2FD10}"/>
              </a:ext>
            </a:extLst>
          </p:cNvPr>
          <p:cNvSpPr/>
          <p:nvPr userDrawn="1"/>
        </p:nvSpPr>
        <p:spPr>
          <a:xfrm flipV="1">
            <a:off x="7102257" y="-2"/>
            <a:ext cx="5089743" cy="4102891"/>
          </a:xfrm>
          <a:prstGeom prst="triangle">
            <a:avLst>
              <a:gd name="adj" fmla="val 100000"/>
            </a:avLst>
          </a:prstGeom>
          <a:solidFill>
            <a:srgbClr val="CC37AB">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1F5EEB-7EE1-6F40-A2CF-070F592E4514}"/>
              </a:ext>
            </a:extLst>
          </p:cNvPr>
          <p:cNvSpPr>
            <a:spLocks noGrp="1"/>
          </p:cNvSpPr>
          <p:nvPr>
            <p:ph type="ctrTitle" hasCustomPrompt="1"/>
          </p:nvPr>
        </p:nvSpPr>
        <p:spPr>
          <a:xfrm>
            <a:off x="1655952" y="569913"/>
            <a:ext cx="5334128" cy="2387600"/>
          </a:xfrm>
        </p:spPr>
        <p:txBody>
          <a:bodyPr anchor="b">
            <a:normAutofit/>
          </a:bodyPr>
          <a:lstStyle>
            <a:lvl1pPr algn="l">
              <a:defRPr sz="3600" b="0" i="0" baseline="0">
                <a:solidFill>
                  <a:schemeClr val="bg1"/>
                </a:solidFill>
                <a:latin typeface="Avenir Next Medium" panose="020B0503020202020204" pitchFamily="34" charset="0"/>
              </a:defRPr>
            </a:lvl1pPr>
          </a:lstStyle>
          <a:p>
            <a:r>
              <a:rPr lang="en-US" dirty="0"/>
              <a:t>ICI LE TITRE DU PROJET </a:t>
            </a:r>
            <a:r>
              <a:rPr lang="en-US" dirty="0" err="1"/>
              <a:t>À</a:t>
            </a:r>
            <a:r>
              <a:rPr lang="en-US" dirty="0"/>
              <a:t> DEUX LIGNES </a:t>
            </a:r>
          </a:p>
        </p:txBody>
      </p:sp>
      <p:sp>
        <p:nvSpPr>
          <p:cNvPr id="5" name="Footer Placeholder 4">
            <a:extLst>
              <a:ext uri="{FF2B5EF4-FFF2-40B4-BE49-F238E27FC236}">
                <a16:creationId xmlns:a16="http://schemas.microsoft.com/office/drawing/2014/main" id="{20D0B1A4-3EE9-DF4A-ADAE-FDBAE7E327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0B429-F49F-DA4A-A04A-69BBD5E6D791}"/>
              </a:ext>
            </a:extLst>
          </p:cNvPr>
          <p:cNvSpPr>
            <a:spLocks noGrp="1"/>
          </p:cNvSpPr>
          <p:nvPr>
            <p:ph type="sldNum" sz="quarter" idx="12"/>
          </p:nvPr>
        </p:nvSpPr>
        <p:spPr/>
        <p:txBody>
          <a:bodyPr/>
          <a:lstStyle/>
          <a:p>
            <a:fld id="{A8679419-8B3F-FD40-B719-2B3A31FBFEB0}" type="slidenum">
              <a:rPr lang="en-US" smtClean="0"/>
              <a:t>‹N°›</a:t>
            </a:fld>
            <a:endParaRPr lang="en-US" dirty="0"/>
          </a:p>
        </p:txBody>
      </p:sp>
      <p:sp>
        <p:nvSpPr>
          <p:cNvPr id="4" name="Date Placeholder 3">
            <a:extLst>
              <a:ext uri="{FF2B5EF4-FFF2-40B4-BE49-F238E27FC236}">
                <a16:creationId xmlns:a16="http://schemas.microsoft.com/office/drawing/2014/main" id="{AB148089-3D6B-A341-9759-0B593445CAA4}"/>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3" name="Subtitle 2">
            <a:extLst>
              <a:ext uri="{FF2B5EF4-FFF2-40B4-BE49-F238E27FC236}">
                <a16:creationId xmlns:a16="http://schemas.microsoft.com/office/drawing/2014/main" id="{ACF658BE-1CD5-054D-9329-F770AE7CA290}"/>
              </a:ext>
            </a:extLst>
          </p:cNvPr>
          <p:cNvSpPr>
            <a:spLocks noGrp="1"/>
          </p:cNvSpPr>
          <p:nvPr>
            <p:ph type="subTitle" idx="1"/>
          </p:nvPr>
        </p:nvSpPr>
        <p:spPr>
          <a:xfrm>
            <a:off x="1655952" y="3142298"/>
            <a:ext cx="3617088" cy="654050"/>
          </a:xfrm>
        </p:spPr>
        <p:txBody>
          <a:bodyPr>
            <a:normAutofit/>
          </a:bodyPr>
          <a:lstStyle>
            <a:lvl1pPr marL="0" indent="0" algn="l">
              <a:buNone/>
              <a:defRPr sz="16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5">
            <a:extLst>
              <a:ext uri="{FF2B5EF4-FFF2-40B4-BE49-F238E27FC236}">
                <a16:creationId xmlns:a16="http://schemas.microsoft.com/office/drawing/2014/main" id="{5C373BC3-B598-D948-8193-F18D287CB437}"/>
              </a:ext>
            </a:extLst>
          </p:cNvPr>
          <p:cNvPicPr>
            <a:picLocks noChangeAspect="1"/>
          </p:cNvPicPr>
          <p:nvPr userDrawn="1"/>
        </p:nvPicPr>
        <p:blipFill>
          <a:blip r:embed="rId2"/>
          <a:stretch>
            <a:fillRect/>
          </a:stretch>
        </p:blipFill>
        <p:spPr>
          <a:xfrm>
            <a:off x="1655952" y="5924853"/>
            <a:ext cx="2520632" cy="688199"/>
          </a:xfrm>
          <a:prstGeom prst="rect">
            <a:avLst/>
          </a:prstGeom>
        </p:spPr>
      </p:pic>
    </p:spTree>
    <p:extLst>
      <p:ext uri="{BB962C8B-B14F-4D97-AF65-F5344CB8AC3E}">
        <p14:creationId xmlns:p14="http://schemas.microsoft.com/office/powerpoint/2010/main" val="298183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A7BF-E8E4-9F4E-B97E-20A9253E0B42}"/>
              </a:ext>
            </a:extLst>
          </p:cNvPr>
          <p:cNvSpPr>
            <a:spLocks noGrp="1"/>
          </p:cNvSpPr>
          <p:nvPr>
            <p:ph type="title"/>
          </p:nvPr>
        </p:nvSpPr>
        <p:spPr>
          <a:xfrm>
            <a:off x="838200" y="410368"/>
            <a:ext cx="7772400" cy="1325563"/>
          </a:xfrm>
        </p:spPr>
        <p:txBody>
          <a:bodyPr/>
          <a:lstStyle>
            <a:lvl1pPr>
              <a:defRPr b="0" i="0">
                <a:solidFill>
                  <a:srgbClr val="8B2673"/>
                </a:solidFill>
                <a:latin typeface="Avenir Next Medium" panose="020B05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03EF3A-9E36-004B-B65A-2165EB325DF3}"/>
              </a:ext>
            </a:extLst>
          </p:cNvPr>
          <p:cNvSpPr>
            <a:spLocks noGrp="1"/>
          </p:cNvSpPr>
          <p:nvPr>
            <p:ph idx="1"/>
          </p:nvPr>
        </p:nvSpPr>
        <p:spPr>
          <a:xfrm>
            <a:off x="838200" y="1825625"/>
            <a:ext cx="7772400" cy="4351338"/>
          </a:xfrm>
        </p:spPr>
        <p:txBody>
          <a:bodyPr>
            <a:normAutofit/>
          </a:bodyPr>
          <a:lstStyle>
            <a:lvl1pPr marL="228600" indent="-228600">
              <a:buClr>
                <a:srgbClr val="70AD47"/>
              </a:buClr>
              <a:buSzPct val="140000"/>
              <a:buFont typeface="Courier New" panose="02070309020205020404" pitchFamily="49" charset="0"/>
              <a:buChar char="o"/>
              <a:defRPr sz="1600" b="0" i="0">
                <a:latin typeface="Avenir Next" panose="020B0503020202020204" pitchFamily="34" charset="0"/>
              </a:defRPr>
            </a:lvl1pPr>
            <a:lvl2pPr marL="685800" indent="-228600">
              <a:buClr>
                <a:srgbClr val="70AD47"/>
              </a:buClr>
              <a:buSzPct val="140000"/>
              <a:buFont typeface="Courier New" panose="02070309020205020404" pitchFamily="49" charset="0"/>
              <a:buChar char="o"/>
              <a:defRPr sz="1400" b="0" i="0">
                <a:latin typeface="Avenir Next" panose="020B0503020202020204" pitchFamily="34" charset="0"/>
              </a:defRPr>
            </a:lvl2pPr>
            <a:lvl3pPr marL="1143000" indent="-228600">
              <a:buClr>
                <a:srgbClr val="70AD47"/>
              </a:buClr>
              <a:buSzPct val="140000"/>
              <a:buFont typeface="Courier New" panose="02070309020205020404" pitchFamily="49" charset="0"/>
              <a:buChar char="o"/>
              <a:defRPr sz="1200" b="0" i="0">
                <a:latin typeface="Avenir Next" panose="020B0503020202020204" pitchFamily="34" charset="0"/>
              </a:defRPr>
            </a:lvl3pPr>
            <a:lvl4pPr marL="1600200" indent="-228600">
              <a:buClr>
                <a:srgbClr val="70AD47"/>
              </a:buClr>
              <a:buSzPct val="140000"/>
              <a:buFont typeface="Courier New" panose="02070309020205020404" pitchFamily="49" charset="0"/>
              <a:buChar char="o"/>
              <a:defRPr sz="1000" b="0" i="0">
                <a:latin typeface="Avenir Next" panose="020B0503020202020204" pitchFamily="34" charset="0"/>
              </a:defRPr>
            </a:lvl4pPr>
            <a:lvl5pPr marL="2057400" indent="-228600">
              <a:buClr>
                <a:srgbClr val="70AD47"/>
              </a:buClr>
              <a:buSzPct val="140000"/>
              <a:buFont typeface="Courier New" panose="02070309020205020404" pitchFamily="49" charset="0"/>
              <a:buChar char="o"/>
              <a:defRPr sz="1000"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3F6FAD-93ED-D042-9B43-CE3F7DC1338E}"/>
              </a:ext>
            </a:extLst>
          </p:cNvPr>
          <p:cNvSpPr>
            <a:spLocks noGrp="1"/>
          </p:cNvSpPr>
          <p:nvPr>
            <p:ph type="dt" sz="half" idx="10"/>
          </p:nvPr>
        </p:nvSpPr>
        <p:spPr/>
        <p:txBody>
          <a:body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26258C70-F106-7E4A-91D9-8C4ED05C4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0578B2-EAE3-F248-B1BB-120506817083}"/>
              </a:ext>
            </a:extLst>
          </p:cNvPr>
          <p:cNvSpPr>
            <a:spLocks noGrp="1"/>
          </p:cNvSpPr>
          <p:nvPr>
            <p:ph type="sldNum" sz="quarter" idx="12"/>
          </p:nvPr>
        </p:nvSpPr>
        <p:spPr/>
        <p:txBody>
          <a:bodyPr/>
          <a:lstStyle/>
          <a:p>
            <a:fld id="{A8679419-8B3F-FD40-B719-2B3A31FBFEB0}" type="slidenum">
              <a:rPr lang="en-US" smtClean="0"/>
              <a:t>‹N°›</a:t>
            </a:fld>
            <a:endParaRPr lang="en-US" dirty="0"/>
          </a:p>
        </p:txBody>
      </p:sp>
      <p:pic>
        <p:nvPicPr>
          <p:cNvPr id="7" name="Picture 6">
            <a:extLst>
              <a:ext uri="{FF2B5EF4-FFF2-40B4-BE49-F238E27FC236}">
                <a16:creationId xmlns:a16="http://schemas.microsoft.com/office/drawing/2014/main" id="{C52A4143-32F5-EF4C-BFB5-B0E43C3B1603}"/>
              </a:ext>
            </a:extLst>
          </p:cNvPr>
          <p:cNvPicPr>
            <a:picLocks noChangeAspect="1"/>
          </p:cNvPicPr>
          <p:nvPr userDrawn="1"/>
        </p:nvPicPr>
        <p:blipFill>
          <a:blip r:embed="rId2"/>
          <a:stretch>
            <a:fillRect/>
          </a:stretch>
        </p:blipFill>
        <p:spPr>
          <a:xfrm>
            <a:off x="9650608" y="410368"/>
            <a:ext cx="2235200" cy="2273300"/>
          </a:xfrm>
          <a:prstGeom prst="rect">
            <a:avLst/>
          </a:prstGeom>
        </p:spPr>
      </p:pic>
    </p:spTree>
    <p:extLst>
      <p:ext uri="{BB962C8B-B14F-4D97-AF65-F5344CB8AC3E}">
        <p14:creationId xmlns:p14="http://schemas.microsoft.com/office/powerpoint/2010/main" val="32334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D87485-7C9A-664D-A64B-B4F7785516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80C339D-D7D5-644F-9F4E-36789785C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922E51-C3A7-534A-87F3-477B28185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8AD0F-2A7E-2549-A796-9FAFFEDCE429}" type="datetimeFigureOut">
              <a:rPr lang="en-US" smtClean="0"/>
              <a:t>5/25/2021</a:t>
            </a:fld>
            <a:endParaRPr lang="en-US" dirty="0"/>
          </a:p>
        </p:txBody>
      </p:sp>
      <p:sp>
        <p:nvSpPr>
          <p:cNvPr id="5" name="Footer Placeholder 4">
            <a:extLst>
              <a:ext uri="{FF2B5EF4-FFF2-40B4-BE49-F238E27FC236}">
                <a16:creationId xmlns:a16="http://schemas.microsoft.com/office/drawing/2014/main" id="{EE1B9C37-0810-C74C-80D2-0D96C12A6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7ADA391-A663-4643-A4A7-615AB838C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79419-8B3F-FD40-B719-2B3A31FBFEB0}" type="slidenum">
              <a:rPr lang="en-US" smtClean="0"/>
              <a:t>‹N°›</a:t>
            </a:fld>
            <a:endParaRPr lang="en-US" dirty="0"/>
          </a:p>
        </p:txBody>
      </p:sp>
    </p:spTree>
    <p:extLst>
      <p:ext uri="{BB962C8B-B14F-4D97-AF65-F5344CB8AC3E}">
        <p14:creationId xmlns:p14="http://schemas.microsoft.com/office/powerpoint/2010/main" val="38107775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61" r:id="rId4"/>
    <p:sldLayoutId id="2147483665" r:id="rId5"/>
    <p:sldLayoutId id="2147483662" r:id="rId6"/>
    <p:sldLayoutId id="2147483663" r:id="rId7"/>
    <p:sldLayoutId id="2147483664" r:id="rId8"/>
    <p:sldLayoutId id="2147483667" r:id="rId9"/>
    <p:sldLayoutId id="2147483666" r:id="rId10"/>
    <p:sldLayoutId id="2147483650" r:id="rId11"/>
    <p:sldLayoutId id="2147483675" r:id="rId12"/>
    <p:sldLayoutId id="2147483676" r:id="rId13"/>
    <p:sldLayoutId id="2147483677" r:id="rId14"/>
    <p:sldLayoutId id="2147483678" r:id="rId15"/>
    <p:sldLayoutId id="2147483668" r:id="rId16"/>
    <p:sldLayoutId id="2147483669" r:id="rId17"/>
    <p:sldLayoutId id="2147483651" r:id="rId18"/>
    <p:sldLayoutId id="2147483670" r:id="rId19"/>
    <p:sldLayoutId id="2147483671" r:id="rId20"/>
    <p:sldLayoutId id="2147483652" r:id="rId21"/>
    <p:sldLayoutId id="2147483653" r:id="rId22"/>
    <p:sldLayoutId id="2147483679" r:id="rId23"/>
    <p:sldLayoutId id="2147483680" r:id="rId24"/>
    <p:sldLayoutId id="2147483654" r:id="rId25"/>
    <p:sldLayoutId id="2147483672" r:id="rId26"/>
    <p:sldLayoutId id="2147483673" r:id="rId27"/>
    <p:sldLayoutId id="2147483655" r:id="rId28"/>
    <p:sldLayoutId id="2147483656" r:id="rId29"/>
    <p:sldLayoutId id="2147483657" r:id="rId30"/>
    <p:sldLayoutId id="2147483658" r:id="rId31"/>
    <p:sldLayoutId id="2147483659" r:id="rId32"/>
  </p:sldLayoutIdLst>
  <p:txStyles>
    <p:titleStyle>
      <a:lvl1pPr algn="l" defTabSz="914400" rtl="0" eaLnBrk="1" latinLnBrk="0" hangingPunct="1">
        <a:lnSpc>
          <a:spcPct val="90000"/>
        </a:lnSpc>
        <a:spcBef>
          <a:spcPct val="0"/>
        </a:spcBef>
        <a:buNone/>
        <a:defRPr sz="4400" b="0" i="0" kern="1200">
          <a:solidFill>
            <a:srgbClr val="8B2673"/>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CC37AB"/>
        </a:buClr>
        <a:buSzPct val="120000"/>
        <a:buFont typeface="Arial" panose="020B0604020202020204" pitchFamily="34" charset="0"/>
        <a:buChar char="•"/>
        <a:defRPr sz="2800" b="0" i="0" kern="1200">
          <a:solidFill>
            <a:schemeClr val="tx1">
              <a:lumMod val="75000"/>
              <a:lumOff val="25000"/>
            </a:schemeClr>
          </a:solidFill>
          <a:latin typeface="Avenir Next Medium" panose="020B0503020202020204" pitchFamily="34" charset="0"/>
          <a:ea typeface="+mn-ea"/>
          <a:cs typeface="+mn-cs"/>
        </a:defRPr>
      </a:lvl1pPr>
      <a:lvl2pPr marL="685800" indent="-228600" algn="l" defTabSz="914400" rtl="0" eaLnBrk="1" latinLnBrk="0" hangingPunct="1">
        <a:lnSpc>
          <a:spcPct val="90000"/>
        </a:lnSpc>
        <a:spcBef>
          <a:spcPts val="500"/>
        </a:spcBef>
        <a:buClr>
          <a:srgbClr val="CC37AB"/>
        </a:buClr>
        <a:buSzPct val="120000"/>
        <a:buFont typeface="Arial" panose="020B0604020202020204" pitchFamily="34" charset="0"/>
        <a:buChar char="•"/>
        <a:defRPr sz="2400" b="0" i="0" kern="1200">
          <a:solidFill>
            <a:schemeClr val="tx1">
              <a:lumMod val="75000"/>
              <a:lumOff val="25000"/>
            </a:schemeClr>
          </a:solidFill>
          <a:latin typeface="Avenir Next Medium" panose="020B0503020202020204" pitchFamily="34" charset="0"/>
          <a:ea typeface="+mn-ea"/>
          <a:cs typeface="+mn-cs"/>
        </a:defRPr>
      </a:lvl2pPr>
      <a:lvl3pPr marL="1143000" indent="-228600" algn="l" defTabSz="914400" rtl="0" eaLnBrk="1" latinLnBrk="0" hangingPunct="1">
        <a:lnSpc>
          <a:spcPct val="90000"/>
        </a:lnSpc>
        <a:spcBef>
          <a:spcPts val="500"/>
        </a:spcBef>
        <a:buClr>
          <a:srgbClr val="CC37AB"/>
        </a:buClr>
        <a:buSzPct val="120000"/>
        <a:buFont typeface="Arial" panose="020B0604020202020204" pitchFamily="34" charset="0"/>
        <a:buChar char="•"/>
        <a:defRPr sz="2000" b="0" i="0" kern="1200">
          <a:solidFill>
            <a:schemeClr val="tx1">
              <a:lumMod val="75000"/>
              <a:lumOff val="25000"/>
            </a:schemeClr>
          </a:solidFill>
          <a:latin typeface="Avenir Next Medium" panose="020B0503020202020204" pitchFamily="34" charset="0"/>
          <a:ea typeface="+mn-ea"/>
          <a:cs typeface="+mn-cs"/>
        </a:defRPr>
      </a:lvl3pPr>
      <a:lvl4pPr marL="1600200" indent="-228600" algn="l" defTabSz="914400" rtl="0" eaLnBrk="1" latinLnBrk="0" hangingPunct="1">
        <a:lnSpc>
          <a:spcPct val="90000"/>
        </a:lnSpc>
        <a:spcBef>
          <a:spcPts val="500"/>
        </a:spcBef>
        <a:buClr>
          <a:srgbClr val="CC37AB"/>
        </a:buClr>
        <a:buSzPct val="120000"/>
        <a:buFont typeface="Arial" panose="020B0604020202020204" pitchFamily="34" charset="0"/>
        <a:buChar char="•"/>
        <a:defRPr sz="1800" b="0" i="0" kern="1200">
          <a:solidFill>
            <a:schemeClr val="tx1">
              <a:lumMod val="75000"/>
              <a:lumOff val="25000"/>
            </a:schemeClr>
          </a:solidFill>
          <a:latin typeface="Avenir Next Medium" panose="020B0503020202020204" pitchFamily="34" charset="0"/>
          <a:ea typeface="+mn-ea"/>
          <a:cs typeface="+mn-cs"/>
        </a:defRPr>
      </a:lvl4pPr>
      <a:lvl5pPr marL="2057400" indent="-228600" algn="l" defTabSz="914400" rtl="0" eaLnBrk="1" latinLnBrk="0" hangingPunct="1">
        <a:lnSpc>
          <a:spcPct val="90000"/>
        </a:lnSpc>
        <a:spcBef>
          <a:spcPts val="500"/>
        </a:spcBef>
        <a:buClr>
          <a:srgbClr val="CC37AB"/>
        </a:buClr>
        <a:buSzPct val="120000"/>
        <a:buFont typeface="Arial" panose="020B0604020202020204" pitchFamily="34" charset="0"/>
        <a:buChar char="•"/>
        <a:defRPr sz="1800" b="0" i="0" kern="1200">
          <a:solidFill>
            <a:schemeClr val="tx1">
              <a:lumMod val="75000"/>
              <a:lumOff val="25000"/>
            </a:schemeClr>
          </a:solidFill>
          <a:latin typeface="Avenir Next Medium"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pPr>
            <a:endParaRPr lang="en-US" altLang="fr-FR" dirty="0">
              <a:latin typeface="Century Gothic" pitchFamily="34" charset="0"/>
            </a:endParaRPr>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fontAlgn="base">
              <a:spcBef>
                <a:spcPct val="0"/>
              </a:spcBef>
              <a:spcAft>
                <a:spcPct val="0"/>
              </a:spcAft>
            </a:pPr>
            <a:endParaRPr lang="en-US" altLang="fr-FR" dirty="0">
              <a:latin typeface="Century Gothic" pitchFamily="34" charset="0"/>
            </a:endParaRP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fontAlgn="base">
              <a:spcBef>
                <a:spcPct val="0"/>
              </a:spcBef>
              <a:spcAft>
                <a:spcPct val="0"/>
              </a:spcAft>
            </a:pPr>
            <a:fld id="{BF646488-A8AA-4C51-8074-22AB95D2C8EE}" type="slidenum">
              <a:rPr lang="en-US" altLang="fr-FR" smtClean="0">
                <a:latin typeface="Century Gothic" pitchFamily="34" charset="0"/>
              </a:rPr>
              <a:pPr fontAlgn="base">
                <a:spcBef>
                  <a:spcPct val="0"/>
                </a:spcBef>
                <a:spcAft>
                  <a:spcPct val="0"/>
                </a:spcAft>
              </a:pPr>
              <a:t>‹N°›</a:t>
            </a:fld>
            <a:endParaRPr lang="en-US" altLang="fr-FR" dirty="0">
              <a:latin typeface="Century Gothic" pitchFamily="34" charset="0"/>
            </a:endParaRPr>
          </a:p>
        </p:txBody>
      </p:sp>
    </p:spTree>
    <p:extLst>
      <p:ext uri="{BB962C8B-B14F-4D97-AF65-F5344CB8AC3E}">
        <p14:creationId xmlns:p14="http://schemas.microsoft.com/office/powerpoint/2010/main" val="17596930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8AD0F-2A7E-2549-A796-9FAFFEDCE429}" type="datetimeFigureOut">
              <a:rPr lang="en-US" smtClean="0"/>
              <a:t>5/25/2021</a:t>
            </a:fld>
            <a:endParaRPr lang="en-US"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79419-8B3F-FD40-B719-2B3A31FBFEB0}" type="slidenum">
              <a:rPr lang="en-US" smtClean="0"/>
              <a:t>‹N°›</a:t>
            </a:fld>
            <a:endParaRPr lang="en-US" dirty="0"/>
          </a:p>
        </p:txBody>
      </p:sp>
    </p:spTree>
    <p:extLst>
      <p:ext uri="{BB962C8B-B14F-4D97-AF65-F5344CB8AC3E}">
        <p14:creationId xmlns:p14="http://schemas.microsoft.com/office/powerpoint/2010/main" val="25217989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image" Target="../media/image18.sv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hyperlink" Target="http://www.interventionfeministe.com/"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hyperlink" Target="https://www.fmhf.ca/sites/default/files/upload/documents/publications/guide_ifi_-_partenaires.pdf" TargetMode="External"/><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15.png"/><Relationship Id="rId5" Type="http://schemas.openxmlformats.org/officeDocument/2006/relationships/hyperlink" Target="http://www.rrasmq.com/GAM/documentation.php" TargetMode="External"/><Relationship Id="rId4" Type="http://schemas.openxmlformats.org/officeDocument/2006/relationships/hyperlink" Target="https://interventionfeministe.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mbigaouette@fede.qc.ca" TargetMode="External"/><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15.png"/><Relationship Id="rId4" Type="http://schemas.openxmlformats.org/officeDocument/2006/relationships/hyperlink" Target="mailto:catherine_flynn@uqac.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38D6-2919-3E4D-BABF-ED259C2ECEEB}"/>
              </a:ext>
            </a:extLst>
          </p:cNvPr>
          <p:cNvSpPr>
            <a:spLocks noGrp="1"/>
          </p:cNvSpPr>
          <p:nvPr>
            <p:ph type="ctrTitle"/>
          </p:nvPr>
        </p:nvSpPr>
        <p:spPr>
          <a:xfrm>
            <a:off x="783336" y="1697367"/>
            <a:ext cx="9869424" cy="1437178"/>
          </a:xfrm>
        </p:spPr>
        <p:txBody>
          <a:bodyPr>
            <a:normAutofit fontScale="90000"/>
          </a:bodyPr>
          <a:lstStyle/>
          <a:p>
            <a:r>
              <a:rPr lang="fr-CA" dirty="0"/>
              <a:t>Transformer notre « savoir penser » les enjeux de santé mentale des femmes</a:t>
            </a:r>
            <a:endParaRPr lang="fr-CA" b="1" dirty="0">
              <a:latin typeface="+mj-lt"/>
            </a:endParaRPr>
          </a:p>
        </p:txBody>
      </p:sp>
      <p:sp>
        <p:nvSpPr>
          <p:cNvPr id="3" name="Subtitle 2">
            <a:extLst>
              <a:ext uri="{FF2B5EF4-FFF2-40B4-BE49-F238E27FC236}">
                <a16:creationId xmlns:a16="http://schemas.microsoft.com/office/drawing/2014/main" id="{AA0060F5-BD2D-924E-A475-6350D5571F00}"/>
              </a:ext>
            </a:extLst>
          </p:cNvPr>
          <p:cNvSpPr>
            <a:spLocks noGrp="1"/>
          </p:cNvSpPr>
          <p:nvPr>
            <p:ph type="subTitle" idx="1"/>
          </p:nvPr>
        </p:nvSpPr>
        <p:spPr>
          <a:xfrm>
            <a:off x="839724" y="3155871"/>
            <a:ext cx="9756648" cy="787137"/>
          </a:xfrm>
        </p:spPr>
        <p:txBody>
          <a:bodyPr>
            <a:noAutofit/>
          </a:bodyPr>
          <a:lstStyle/>
          <a:p>
            <a:r>
              <a:rPr lang="fr-CA" sz="2800" dirty="0"/>
              <a:t>19 mai 2021</a:t>
            </a:r>
            <a:endParaRPr lang="fr-CA" sz="2800" b="1" dirty="0">
              <a:solidFill>
                <a:schemeClr val="tx1">
                  <a:lumMod val="65000"/>
                  <a:lumOff val="35000"/>
                </a:schemeClr>
              </a:solidFill>
              <a:latin typeface="+mj-lt"/>
            </a:endParaRPr>
          </a:p>
        </p:txBody>
      </p:sp>
      <p:sp>
        <p:nvSpPr>
          <p:cNvPr id="4" name="Rectangle 3"/>
          <p:cNvSpPr/>
          <p:nvPr/>
        </p:nvSpPr>
        <p:spPr>
          <a:xfrm>
            <a:off x="0" y="5911913"/>
            <a:ext cx="12192000" cy="946087"/>
          </a:xfrm>
          <a:prstGeom prst="rect">
            <a:avLst/>
          </a:prstGeom>
          <a:solidFill>
            <a:srgbClr val="8B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Subtitle 2">
            <a:extLst>
              <a:ext uri="{FF2B5EF4-FFF2-40B4-BE49-F238E27FC236}">
                <a16:creationId xmlns:a16="http://schemas.microsoft.com/office/drawing/2014/main" id="{AA0060F5-BD2D-924E-A475-6350D5571F00}"/>
              </a:ext>
            </a:extLst>
          </p:cNvPr>
          <p:cNvSpPr txBox="1">
            <a:spLocks/>
          </p:cNvSpPr>
          <p:nvPr/>
        </p:nvSpPr>
        <p:spPr>
          <a:xfrm>
            <a:off x="783336" y="4557175"/>
            <a:ext cx="10326624" cy="13403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CC37AB"/>
              </a:buClr>
              <a:buSzPct val="120000"/>
              <a:buFont typeface="Arial" panose="020B0604020202020204" pitchFamily="34" charset="0"/>
              <a:buNone/>
              <a:defRPr sz="1600" b="0" i="0" kern="1200">
                <a:solidFill>
                  <a:schemeClr val="tx1">
                    <a:lumMod val="50000"/>
                    <a:lumOff val="50000"/>
                  </a:schemeClr>
                </a:solidFill>
                <a:latin typeface="Avenir Next" panose="020B0503020202020204" pitchFamily="34" charset="0"/>
                <a:ea typeface="+mn-ea"/>
                <a:cs typeface="+mn-cs"/>
              </a:defRPr>
            </a:lvl1pPr>
            <a:lvl2pPr marL="457200" indent="0" algn="ctr" defTabSz="914400" rtl="0" eaLnBrk="1" latinLnBrk="0" hangingPunct="1">
              <a:lnSpc>
                <a:spcPct val="90000"/>
              </a:lnSpc>
              <a:spcBef>
                <a:spcPts val="500"/>
              </a:spcBef>
              <a:buClr>
                <a:srgbClr val="CC37AB"/>
              </a:buClr>
              <a:buSzPct val="120000"/>
              <a:buFont typeface="Arial" panose="020B0604020202020204" pitchFamily="34" charset="0"/>
              <a:buNone/>
              <a:defRPr sz="2000" b="0" i="0" kern="1200">
                <a:solidFill>
                  <a:schemeClr val="tx1">
                    <a:lumMod val="75000"/>
                    <a:lumOff val="25000"/>
                  </a:schemeClr>
                </a:solidFill>
                <a:latin typeface="Avenir Next Medium" panose="020B0503020202020204" pitchFamily="34" charset="0"/>
                <a:ea typeface="+mn-ea"/>
                <a:cs typeface="+mn-cs"/>
              </a:defRPr>
            </a:lvl2pPr>
            <a:lvl3pPr marL="914400" indent="0" algn="ctr" defTabSz="914400" rtl="0" eaLnBrk="1" latinLnBrk="0" hangingPunct="1">
              <a:lnSpc>
                <a:spcPct val="90000"/>
              </a:lnSpc>
              <a:spcBef>
                <a:spcPts val="500"/>
              </a:spcBef>
              <a:buClr>
                <a:srgbClr val="CC37AB"/>
              </a:buClr>
              <a:buSzPct val="120000"/>
              <a:buFont typeface="Arial" panose="020B0604020202020204" pitchFamily="34" charset="0"/>
              <a:buNone/>
              <a:defRPr sz="1800" b="0" i="0" kern="1200">
                <a:solidFill>
                  <a:schemeClr val="tx1">
                    <a:lumMod val="75000"/>
                    <a:lumOff val="25000"/>
                  </a:schemeClr>
                </a:solidFill>
                <a:latin typeface="Avenir Next Medium" panose="020B0503020202020204" pitchFamily="34" charset="0"/>
                <a:ea typeface="+mn-ea"/>
                <a:cs typeface="+mn-cs"/>
              </a:defRPr>
            </a:lvl3pPr>
            <a:lvl4pPr marL="1371600" indent="0" algn="ctr" defTabSz="914400" rtl="0" eaLnBrk="1" latinLnBrk="0" hangingPunct="1">
              <a:lnSpc>
                <a:spcPct val="90000"/>
              </a:lnSpc>
              <a:spcBef>
                <a:spcPts val="500"/>
              </a:spcBef>
              <a:buClr>
                <a:srgbClr val="CC37AB"/>
              </a:buClr>
              <a:buSzPct val="120000"/>
              <a:buFont typeface="Arial" panose="020B0604020202020204" pitchFamily="34" charset="0"/>
              <a:buNone/>
              <a:defRPr sz="1600" b="0" i="0" kern="1200">
                <a:solidFill>
                  <a:schemeClr val="tx1">
                    <a:lumMod val="75000"/>
                    <a:lumOff val="25000"/>
                  </a:schemeClr>
                </a:solidFill>
                <a:latin typeface="Avenir Next Medium" panose="020B0503020202020204" pitchFamily="34" charset="0"/>
                <a:ea typeface="+mn-ea"/>
                <a:cs typeface="+mn-cs"/>
              </a:defRPr>
            </a:lvl4pPr>
            <a:lvl5pPr marL="1828800" indent="0" algn="ctr" defTabSz="914400" rtl="0" eaLnBrk="1" latinLnBrk="0" hangingPunct="1">
              <a:lnSpc>
                <a:spcPct val="90000"/>
              </a:lnSpc>
              <a:spcBef>
                <a:spcPts val="500"/>
              </a:spcBef>
              <a:buClr>
                <a:srgbClr val="CC37AB"/>
              </a:buClr>
              <a:buSzPct val="120000"/>
              <a:buFont typeface="Arial" panose="020B0604020202020204" pitchFamily="34" charset="0"/>
              <a:buNone/>
              <a:defRPr sz="1600" b="0" i="0" kern="1200">
                <a:solidFill>
                  <a:schemeClr val="tx1">
                    <a:lumMod val="75000"/>
                    <a:lumOff val="25000"/>
                  </a:schemeClr>
                </a:solidFill>
                <a:latin typeface="Avenir Next Medium" panose="020B05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tabLst>
                <a:tab pos="3863975" algn="l"/>
                <a:tab pos="7797800" algn="l"/>
              </a:tabLst>
            </a:pPr>
            <a:r>
              <a:rPr lang="fr-CA" sz="2800" i="1" dirty="0">
                <a:solidFill>
                  <a:schemeClr val="tx1">
                    <a:lumMod val="85000"/>
                    <a:lumOff val="15000"/>
                  </a:schemeClr>
                </a:solidFill>
              </a:rPr>
              <a:t>Mylène Bigaouette	Catherine Flynn	 Céline Cyr</a:t>
            </a:r>
          </a:p>
          <a:p>
            <a:pPr>
              <a:lnSpc>
                <a:spcPct val="100000"/>
              </a:lnSpc>
              <a:spcBef>
                <a:spcPts val="0"/>
              </a:spcBef>
              <a:tabLst>
                <a:tab pos="3863975" algn="l"/>
                <a:tab pos="7988300" algn="l"/>
              </a:tabLst>
            </a:pPr>
            <a:r>
              <a:rPr lang="fr-CA" sz="2800" dirty="0">
                <a:solidFill>
                  <a:schemeClr val="tx1">
                    <a:lumMod val="65000"/>
                    <a:lumOff val="35000"/>
                  </a:schemeClr>
                </a:solidFill>
                <a:latin typeface="+mj-lt"/>
              </a:rPr>
              <a:t>FMHF	UQAC	Prise II</a:t>
            </a:r>
          </a:p>
          <a:p>
            <a:endParaRPr lang="fr-CA" sz="2800" b="1" dirty="0">
              <a:solidFill>
                <a:schemeClr val="tx1">
                  <a:lumMod val="65000"/>
                  <a:lumOff val="35000"/>
                </a:schemeClr>
              </a:solidFill>
              <a:latin typeface="+mj-lt"/>
            </a:endParaRPr>
          </a:p>
          <a:p>
            <a:endParaRPr lang="fr-CA" sz="2800" b="1" dirty="0">
              <a:solidFill>
                <a:schemeClr val="tx1">
                  <a:lumMod val="65000"/>
                  <a:lumOff val="35000"/>
                </a:schemeClr>
              </a:solidFill>
              <a:latin typeface="+mj-lt"/>
            </a:endParaRPr>
          </a:p>
        </p:txBody>
      </p:sp>
    </p:spTree>
    <p:extLst>
      <p:ext uri="{BB962C8B-B14F-4D97-AF65-F5344CB8AC3E}">
        <p14:creationId xmlns:p14="http://schemas.microsoft.com/office/powerpoint/2010/main" val="252615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4061"/>
            <a:ext cx="9107466" cy="1193028"/>
          </a:xfrm>
        </p:spPr>
        <p:txBody>
          <a:bodyPr/>
          <a:lstStyle/>
          <a:p>
            <a:r>
              <a:rPr lang="fr-FR" b="1" dirty="0">
                <a:solidFill>
                  <a:schemeClr val="tx1">
                    <a:lumMod val="75000"/>
                    <a:lumOff val="25000"/>
                  </a:schemeClr>
                </a:solidFill>
                <a:latin typeface="+mj-lt"/>
              </a:rPr>
              <a:t>Conséquemment à ces violences…</a:t>
            </a:r>
            <a:endParaRPr lang="fr-CA" b="1" dirty="0">
              <a:solidFill>
                <a:schemeClr val="tx1">
                  <a:lumMod val="75000"/>
                  <a:lumOff val="25000"/>
                </a:schemeClr>
              </a:solidFill>
              <a:latin typeface="+mj-lt"/>
            </a:endParaRPr>
          </a:p>
        </p:txBody>
      </p:sp>
      <p:sp>
        <p:nvSpPr>
          <p:cNvPr id="3" name="Espace réservé du contenu 2"/>
          <p:cNvSpPr>
            <a:spLocks noGrp="1"/>
          </p:cNvSpPr>
          <p:nvPr>
            <p:ph idx="1"/>
          </p:nvPr>
        </p:nvSpPr>
        <p:spPr>
          <a:xfrm>
            <a:off x="457200" y="2764724"/>
            <a:ext cx="9107467" cy="3284971"/>
          </a:xfrm>
        </p:spPr>
        <p:txBody>
          <a:bodyPr>
            <a:normAutofit/>
          </a:bodyPr>
          <a:lstStyle/>
          <a:p>
            <a:pPr algn="just"/>
            <a:r>
              <a:rPr lang="fr-CA" dirty="0">
                <a:latin typeface="+mj-lt"/>
              </a:rPr>
              <a:t>Quelles conséquences ont ces violences dans la vie des femmes? Quelles stratégies déploient-elles et que mettent-elles en place pour les prévenir, les surmonter et y résister?</a:t>
            </a:r>
          </a:p>
          <a:p>
            <a:pPr marL="0" indent="0" algn="just">
              <a:buNone/>
            </a:pPr>
            <a:endParaRPr lang="fr-CA" dirty="0"/>
          </a:p>
        </p:txBody>
      </p:sp>
      <p:pic>
        <p:nvPicPr>
          <p:cNvPr id="7" name="Image 6"/>
          <p:cNvPicPr>
            <a:picLocks noChangeAspect="1"/>
          </p:cNvPicPr>
          <p:nvPr/>
        </p:nvPicPr>
        <p:blipFill>
          <a:blip r:embed="rId3"/>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9182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523999" y="-74621"/>
            <a:ext cx="9144000" cy="40624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rapèze 3"/>
          <p:cNvSpPr/>
          <p:nvPr/>
        </p:nvSpPr>
        <p:spPr>
          <a:xfrm rot="10800000">
            <a:off x="4369015" y="843661"/>
            <a:ext cx="3331402" cy="5545804"/>
          </a:xfrm>
          <a:prstGeom prst="trapezoid">
            <a:avLst/>
          </a:prstGeom>
          <a:solidFill>
            <a:schemeClr val="bg1"/>
          </a:solidFill>
          <a:ln w="304800">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sz="490"/>
          </a:p>
        </p:txBody>
      </p:sp>
      <p:sp>
        <p:nvSpPr>
          <p:cNvPr id="5" name="Titre 1"/>
          <p:cNvSpPr txBox="1">
            <a:spLocks/>
          </p:cNvSpPr>
          <p:nvPr/>
        </p:nvSpPr>
        <p:spPr>
          <a:xfrm>
            <a:off x="2679772" y="709247"/>
            <a:ext cx="2460209" cy="474986"/>
          </a:xfrm>
          <a:prstGeom prst="rect">
            <a:avLst/>
          </a:prstGeom>
          <a:solidFill>
            <a:srgbClr val="83AE66"/>
          </a:solidFill>
          <a:ln>
            <a:noFill/>
          </a:ln>
        </p:spPr>
        <p:txBody>
          <a:bodyPr vert="horz" anchor="ctr">
            <a:noAutofit/>
          </a:bodyPr>
          <a:lstStyle>
            <a:lvl1pPr algn="l" rtl="0" eaLnBrk="1" latinLnBrk="0" hangingPunct="1">
              <a:spcBef>
                <a:spcPct val="0"/>
              </a:spcBef>
              <a:buNone/>
              <a:defRPr kumimoji="0" lang="fr-FR" sz="2000" b="0" cap="all" spc="150" baseline="0">
                <a:solidFill>
                  <a:schemeClr val="bg1"/>
                </a:solidFill>
                <a:latin typeface="+mj-lt"/>
                <a:ea typeface="+mj-ea"/>
                <a:cs typeface="+mj-cs"/>
              </a:defRPr>
            </a:lvl1pPr>
            <a:extLst/>
          </a:lstStyle>
          <a:p>
            <a:pPr algn="ctr"/>
            <a:r>
              <a:rPr lang="fr-CA" sz="1800" b="1" cap="none" dirty="0">
                <a:latin typeface="+mn-lt"/>
                <a:ea typeface="+mn-ea"/>
                <a:cs typeface="+mn-cs"/>
              </a:rPr>
              <a:t>Colère</a:t>
            </a:r>
            <a:r>
              <a:rPr lang="fr-CA" sz="1800" b="1" kern="0" cap="none" dirty="0">
                <a:solidFill>
                  <a:schemeClr val="tx1"/>
                </a:solidFill>
                <a:latin typeface="Calibri" panose="020F0502020204030204" pitchFamily="34" charset="0"/>
              </a:rPr>
              <a:t> </a:t>
            </a:r>
          </a:p>
        </p:txBody>
      </p:sp>
      <p:sp>
        <p:nvSpPr>
          <p:cNvPr id="17" name="Rectangle 16"/>
          <p:cNvSpPr/>
          <p:nvPr/>
        </p:nvSpPr>
        <p:spPr>
          <a:xfrm>
            <a:off x="7582700" y="5762884"/>
            <a:ext cx="898105" cy="101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90"/>
          </a:p>
        </p:txBody>
      </p:sp>
      <p:pic>
        <p:nvPicPr>
          <p:cNvPr id="10" name="Graphique 27" descr="Fémini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2177" y="2803225"/>
            <a:ext cx="1249901" cy="1249901"/>
          </a:xfrm>
          <a:prstGeom prst="rect">
            <a:avLst/>
          </a:prstGeom>
        </p:spPr>
      </p:pic>
      <p:sp>
        <p:nvSpPr>
          <p:cNvPr id="32" name="Rectangle 31"/>
          <p:cNvSpPr/>
          <p:nvPr/>
        </p:nvSpPr>
        <p:spPr>
          <a:xfrm>
            <a:off x="7627925" y="5718907"/>
            <a:ext cx="898105" cy="101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90"/>
          </a:p>
        </p:txBody>
      </p:sp>
      <p:graphicFrame>
        <p:nvGraphicFramePr>
          <p:cNvPr id="3" name="Diagramme 2"/>
          <p:cNvGraphicFramePr/>
          <p:nvPr>
            <p:extLst>
              <p:ext uri="{D42A27DB-BD31-4B8C-83A1-F6EECF244321}">
                <p14:modId xmlns:p14="http://schemas.microsoft.com/office/powerpoint/2010/main" val="2666587643"/>
              </p:ext>
            </p:extLst>
          </p:nvPr>
        </p:nvGraphicFramePr>
        <p:xfrm>
          <a:off x="2969623" y="1344749"/>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re 1"/>
          <p:cNvSpPr txBox="1">
            <a:spLocks/>
          </p:cNvSpPr>
          <p:nvPr/>
        </p:nvSpPr>
        <p:spPr>
          <a:xfrm>
            <a:off x="5315451" y="389811"/>
            <a:ext cx="2460209" cy="474986"/>
          </a:xfrm>
          <a:prstGeom prst="rect">
            <a:avLst/>
          </a:prstGeom>
          <a:solidFill>
            <a:srgbClr val="83AE66"/>
          </a:solidFill>
          <a:ln>
            <a:noFill/>
          </a:ln>
        </p:spPr>
        <p:txBody>
          <a:bodyPr vert="horz" anchor="ctr">
            <a:noAutofit/>
          </a:bodyPr>
          <a:lstStyle>
            <a:lvl1pPr algn="l" rtl="0" eaLnBrk="1" latinLnBrk="0" hangingPunct="1">
              <a:spcBef>
                <a:spcPct val="0"/>
              </a:spcBef>
              <a:buNone/>
              <a:defRPr kumimoji="0" lang="fr-FR" sz="2000" b="0" cap="all" spc="150" baseline="0">
                <a:solidFill>
                  <a:schemeClr val="bg1"/>
                </a:solidFill>
                <a:latin typeface="+mj-lt"/>
                <a:ea typeface="+mj-ea"/>
                <a:cs typeface="+mj-cs"/>
              </a:defRPr>
            </a:lvl1pPr>
            <a:extLst/>
          </a:lstStyle>
          <a:p>
            <a:pPr algn="ctr"/>
            <a:r>
              <a:rPr lang="fr-CA" sz="1800" b="1" cap="none" dirty="0">
                <a:latin typeface="+mn-lt"/>
                <a:ea typeface="+mn-ea"/>
                <a:cs typeface="+mn-cs"/>
              </a:rPr>
              <a:t>Tristesse</a:t>
            </a:r>
            <a:r>
              <a:rPr lang="fr-CA" sz="1800" b="1" kern="0" cap="none" dirty="0">
                <a:solidFill>
                  <a:schemeClr val="tx1"/>
                </a:solidFill>
                <a:latin typeface="Calibri" panose="020F0502020204030204" pitchFamily="34" charset="0"/>
              </a:rPr>
              <a:t> </a:t>
            </a:r>
          </a:p>
        </p:txBody>
      </p:sp>
      <p:sp>
        <p:nvSpPr>
          <p:cNvPr id="22" name="Titre 1"/>
          <p:cNvSpPr txBox="1">
            <a:spLocks/>
          </p:cNvSpPr>
          <p:nvPr/>
        </p:nvSpPr>
        <p:spPr>
          <a:xfrm>
            <a:off x="7802219" y="947763"/>
            <a:ext cx="2460209" cy="474986"/>
          </a:xfrm>
          <a:prstGeom prst="rect">
            <a:avLst/>
          </a:prstGeom>
          <a:solidFill>
            <a:srgbClr val="83AE66"/>
          </a:solidFill>
          <a:ln>
            <a:noFill/>
          </a:ln>
        </p:spPr>
        <p:txBody>
          <a:bodyPr vert="horz" anchor="ctr">
            <a:noAutofit/>
          </a:bodyPr>
          <a:lstStyle>
            <a:lvl1pPr algn="l" rtl="0" eaLnBrk="1" latinLnBrk="0" hangingPunct="1">
              <a:spcBef>
                <a:spcPct val="0"/>
              </a:spcBef>
              <a:buNone/>
              <a:defRPr kumimoji="0" lang="fr-FR" sz="2000" b="0" cap="all" spc="150" baseline="0">
                <a:solidFill>
                  <a:schemeClr val="bg1"/>
                </a:solidFill>
                <a:latin typeface="+mj-lt"/>
                <a:ea typeface="+mj-ea"/>
                <a:cs typeface="+mj-cs"/>
              </a:defRPr>
            </a:lvl1pPr>
            <a:extLst/>
          </a:lstStyle>
          <a:p>
            <a:pPr algn="ctr"/>
            <a:r>
              <a:rPr lang="fr-CA" sz="1800" b="1" cap="none">
                <a:latin typeface="+mn-lt"/>
                <a:ea typeface="+mn-ea"/>
                <a:cs typeface="+mn-cs"/>
              </a:rPr>
              <a:t>Stress</a:t>
            </a:r>
            <a:r>
              <a:rPr lang="fr-CA" sz="1800" b="1" kern="0" cap="none">
                <a:solidFill>
                  <a:schemeClr val="tx1"/>
                </a:solidFill>
                <a:latin typeface="Calibri" panose="020F0502020204030204" pitchFamily="34" charset="0"/>
              </a:rPr>
              <a:t> </a:t>
            </a:r>
            <a:endParaRPr lang="fr-CA" sz="1800" b="1" kern="0" cap="none" dirty="0">
              <a:solidFill>
                <a:schemeClr val="tx1"/>
              </a:solidFill>
              <a:latin typeface="Calibri" panose="020F0502020204030204" pitchFamily="34" charset="0"/>
            </a:endParaRPr>
          </a:p>
        </p:txBody>
      </p:sp>
      <p:sp>
        <p:nvSpPr>
          <p:cNvPr id="23" name="Titre 1"/>
          <p:cNvSpPr txBox="1">
            <a:spLocks/>
          </p:cNvSpPr>
          <p:nvPr/>
        </p:nvSpPr>
        <p:spPr>
          <a:xfrm>
            <a:off x="7534079" y="1722499"/>
            <a:ext cx="2460209" cy="474986"/>
          </a:xfrm>
          <a:prstGeom prst="rect">
            <a:avLst/>
          </a:prstGeom>
          <a:solidFill>
            <a:srgbClr val="83AE66"/>
          </a:solidFill>
          <a:ln>
            <a:noFill/>
          </a:ln>
        </p:spPr>
        <p:txBody>
          <a:bodyPr vert="horz" anchor="ctr">
            <a:noAutofit/>
          </a:bodyPr>
          <a:lstStyle>
            <a:lvl1pPr algn="l" rtl="0" eaLnBrk="1" latinLnBrk="0" hangingPunct="1">
              <a:spcBef>
                <a:spcPct val="0"/>
              </a:spcBef>
              <a:buNone/>
              <a:defRPr kumimoji="0" lang="fr-FR" sz="2000" b="0" cap="all" spc="150" baseline="0">
                <a:solidFill>
                  <a:schemeClr val="bg1"/>
                </a:solidFill>
                <a:latin typeface="+mj-lt"/>
                <a:ea typeface="+mj-ea"/>
                <a:cs typeface="+mj-cs"/>
              </a:defRPr>
            </a:lvl1pPr>
            <a:extLst/>
          </a:lstStyle>
          <a:p>
            <a:pPr algn="ctr"/>
            <a:r>
              <a:rPr lang="fr-CA" sz="1800" b="1" cap="none" dirty="0">
                <a:latin typeface="+mn-lt"/>
                <a:ea typeface="+mn-ea"/>
                <a:cs typeface="+mn-cs"/>
              </a:rPr>
              <a:t>Isolement</a:t>
            </a:r>
            <a:r>
              <a:rPr lang="fr-CA" sz="1800" b="1" kern="0" cap="none" dirty="0">
                <a:solidFill>
                  <a:schemeClr val="tx1"/>
                </a:solidFill>
                <a:latin typeface="Calibri" panose="020F0502020204030204" pitchFamily="34" charset="0"/>
              </a:rPr>
              <a:t> </a:t>
            </a:r>
          </a:p>
        </p:txBody>
      </p:sp>
      <p:sp>
        <p:nvSpPr>
          <p:cNvPr id="25" name="Titre 1"/>
          <p:cNvSpPr txBox="1">
            <a:spLocks/>
          </p:cNvSpPr>
          <p:nvPr/>
        </p:nvSpPr>
        <p:spPr>
          <a:xfrm>
            <a:off x="2083055" y="1702043"/>
            <a:ext cx="2758310" cy="474986"/>
          </a:xfrm>
          <a:prstGeom prst="rect">
            <a:avLst/>
          </a:prstGeom>
          <a:solidFill>
            <a:srgbClr val="83AE66"/>
          </a:solidFill>
          <a:ln>
            <a:noFill/>
          </a:ln>
        </p:spPr>
        <p:txBody>
          <a:bodyPr vert="horz" anchor="ctr">
            <a:noAutofit/>
          </a:bodyPr>
          <a:lstStyle>
            <a:lvl1pPr algn="l" rtl="0" eaLnBrk="1" latinLnBrk="0" hangingPunct="1">
              <a:spcBef>
                <a:spcPct val="0"/>
              </a:spcBef>
              <a:buNone/>
              <a:defRPr kumimoji="0" lang="fr-FR" sz="2000" b="0" cap="all" spc="150" baseline="0">
                <a:solidFill>
                  <a:schemeClr val="bg1"/>
                </a:solidFill>
                <a:latin typeface="+mj-lt"/>
                <a:ea typeface="+mj-ea"/>
                <a:cs typeface="+mj-cs"/>
              </a:defRPr>
            </a:lvl1pPr>
            <a:extLst/>
          </a:lstStyle>
          <a:p>
            <a:pPr algn="ctr"/>
            <a:r>
              <a:rPr lang="fr-CA" sz="1800" b="1" cap="none" dirty="0">
                <a:latin typeface="+mn-lt"/>
                <a:ea typeface="+mn-ea"/>
                <a:cs typeface="+mn-cs"/>
              </a:rPr>
              <a:t>Opposition/résistance</a:t>
            </a:r>
            <a:r>
              <a:rPr lang="fr-CA" sz="1800" b="1" kern="0" cap="none" dirty="0">
                <a:solidFill>
                  <a:schemeClr val="tx1"/>
                </a:solidFill>
                <a:latin typeface="Calibri" panose="020F0502020204030204" pitchFamily="34" charset="0"/>
              </a:rPr>
              <a:t> </a:t>
            </a:r>
          </a:p>
        </p:txBody>
      </p:sp>
      <p:sp>
        <p:nvSpPr>
          <p:cNvPr id="41" name="ZoneTexte 40"/>
          <p:cNvSpPr txBox="1"/>
          <p:nvPr/>
        </p:nvSpPr>
        <p:spPr>
          <a:xfrm>
            <a:off x="5979701" y="1648144"/>
            <a:ext cx="3243154"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Coercition dans le RSSS</a:t>
            </a:r>
          </a:p>
        </p:txBody>
      </p:sp>
      <p:sp>
        <p:nvSpPr>
          <p:cNvPr id="38" name="ZoneTexte 37"/>
          <p:cNvSpPr txBox="1"/>
          <p:nvPr/>
        </p:nvSpPr>
        <p:spPr>
          <a:xfrm>
            <a:off x="4153494" y="872326"/>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Peut mener à un diagnostic stigmatisant</a:t>
            </a:r>
          </a:p>
        </p:txBody>
      </p:sp>
      <p:sp>
        <p:nvSpPr>
          <p:cNvPr id="42" name="ZoneTexte 41"/>
          <p:cNvSpPr txBox="1"/>
          <p:nvPr/>
        </p:nvSpPr>
        <p:spPr>
          <a:xfrm>
            <a:off x="2379695" y="1591641"/>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Exclusion du marché de l’emploi</a:t>
            </a:r>
          </a:p>
        </p:txBody>
      </p:sp>
      <p:sp>
        <p:nvSpPr>
          <p:cNvPr id="43" name="ZoneTexte 42"/>
          <p:cNvSpPr txBox="1"/>
          <p:nvPr/>
        </p:nvSpPr>
        <p:spPr>
          <a:xfrm>
            <a:off x="6859228" y="2240545"/>
            <a:ext cx="3243154" cy="1200329"/>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Perte de crédibilité dans le système de justice, dans le réseau SSS et dans différents milieux</a:t>
            </a:r>
          </a:p>
        </p:txBody>
      </p:sp>
      <p:sp>
        <p:nvSpPr>
          <p:cNvPr id="46" name="ZoneTexte 45"/>
          <p:cNvSpPr txBox="1"/>
          <p:nvPr/>
        </p:nvSpPr>
        <p:spPr>
          <a:xfrm>
            <a:off x="1814697" y="4819417"/>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Rupture avec l’image de la « bonne mère »</a:t>
            </a:r>
          </a:p>
        </p:txBody>
      </p:sp>
      <p:sp>
        <p:nvSpPr>
          <p:cNvPr id="47" name="ZoneTexte 46"/>
          <p:cNvSpPr txBox="1"/>
          <p:nvPr/>
        </p:nvSpPr>
        <p:spPr>
          <a:xfrm>
            <a:off x="1738570" y="4116796"/>
            <a:ext cx="3243154"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Parole remise en question</a:t>
            </a:r>
          </a:p>
        </p:txBody>
      </p:sp>
      <p:sp>
        <p:nvSpPr>
          <p:cNvPr id="48" name="ZoneTexte 47"/>
          <p:cNvSpPr txBox="1"/>
          <p:nvPr/>
        </p:nvSpPr>
        <p:spPr>
          <a:xfrm>
            <a:off x="1355327" y="3216459"/>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Exclusion de certaines ressources</a:t>
            </a:r>
          </a:p>
        </p:txBody>
      </p:sp>
      <p:sp>
        <p:nvSpPr>
          <p:cNvPr id="52" name="ZoneTexte 51"/>
          <p:cNvSpPr txBox="1"/>
          <p:nvPr/>
        </p:nvSpPr>
        <p:spPr>
          <a:xfrm>
            <a:off x="6677120" y="3726877"/>
            <a:ext cx="3243154"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Lourdeur bureaucratique</a:t>
            </a:r>
          </a:p>
        </p:txBody>
      </p:sp>
      <p:sp>
        <p:nvSpPr>
          <p:cNvPr id="53" name="ZoneTexte 52"/>
          <p:cNvSpPr txBox="1"/>
          <p:nvPr/>
        </p:nvSpPr>
        <p:spPr>
          <a:xfrm>
            <a:off x="5462814" y="4550787"/>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Accessibilité au logement social</a:t>
            </a:r>
          </a:p>
        </p:txBody>
      </p:sp>
      <p:sp>
        <p:nvSpPr>
          <p:cNvPr id="54" name="ZoneTexte 53"/>
          <p:cNvSpPr txBox="1"/>
          <p:nvPr/>
        </p:nvSpPr>
        <p:spPr>
          <a:xfrm>
            <a:off x="5139981" y="5569265"/>
            <a:ext cx="3243154"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Soutien financier limité </a:t>
            </a:r>
          </a:p>
        </p:txBody>
      </p:sp>
      <p:sp>
        <p:nvSpPr>
          <p:cNvPr id="55" name="ZoneTexte 54"/>
          <p:cNvSpPr txBox="1"/>
          <p:nvPr/>
        </p:nvSpPr>
        <p:spPr>
          <a:xfrm rot="20133079">
            <a:off x="3447638" y="3129024"/>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Maintien dans une situation de violence</a:t>
            </a:r>
          </a:p>
        </p:txBody>
      </p:sp>
      <p:sp>
        <p:nvSpPr>
          <p:cNvPr id="2" name="Rectangle 1"/>
          <p:cNvSpPr/>
          <p:nvPr/>
        </p:nvSpPr>
        <p:spPr>
          <a:xfrm>
            <a:off x="0" y="-156952"/>
            <a:ext cx="12192000" cy="627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Rectangle 44"/>
          <p:cNvSpPr/>
          <p:nvPr/>
        </p:nvSpPr>
        <p:spPr>
          <a:xfrm>
            <a:off x="10614253" y="3123567"/>
            <a:ext cx="1081549" cy="747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7" name="Groupe 56"/>
          <p:cNvGrpSpPr/>
          <p:nvPr/>
        </p:nvGrpSpPr>
        <p:grpSpPr>
          <a:xfrm>
            <a:off x="0" y="-146318"/>
            <a:ext cx="12192000" cy="561984"/>
            <a:chOff x="0" y="-28584"/>
            <a:chExt cx="12192000" cy="561984"/>
          </a:xfrm>
          <a:solidFill>
            <a:srgbClr val="8B2673"/>
          </a:solidFill>
        </p:grpSpPr>
        <p:sp>
          <p:nvSpPr>
            <p:cNvPr id="58" name="Rectangle 57"/>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Rectangle 58"/>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60" name="Image 59"/>
          <p:cNvPicPr>
            <a:picLocks noChangeAspect="1"/>
          </p:cNvPicPr>
          <p:nvPr/>
        </p:nvPicPr>
        <p:blipFill>
          <a:blip r:embed="rId10"/>
          <a:stretch>
            <a:fillRect/>
          </a:stretch>
        </p:blipFill>
        <p:spPr>
          <a:xfrm>
            <a:off x="10441858" y="6178863"/>
            <a:ext cx="1586986" cy="636754"/>
          </a:xfrm>
          <a:prstGeom prst="rect">
            <a:avLst/>
          </a:prstGeom>
        </p:spPr>
      </p:pic>
      <p:sp>
        <p:nvSpPr>
          <p:cNvPr id="64" name="ZoneTexte 63"/>
          <p:cNvSpPr txBox="1"/>
          <p:nvPr/>
        </p:nvSpPr>
        <p:spPr>
          <a:xfrm rot="19899853">
            <a:off x="5128136" y="3693893"/>
            <a:ext cx="3243154" cy="369332"/>
          </a:xfrm>
          <a:prstGeom prst="rect">
            <a:avLst/>
          </a:prstGeom>
          <a:solidFill>
            <a:srgbClr val="E0D4E3"/>
          </a:solidFill>
          <a:ln>
            <a:noFill/>
          </a:ln>
        </p:spPr>
        <p:txBody>
          <a:bodyPr wrap="square" rtlCol="0">
            <a:spAutoFit/>
          </a:bodyPr>
          <a:lstStyle/>
          <a:p>
            <a:pPr algn="ctr"/>
            <a:r>
              <a:rPr lang="fr-FR" b="1" dirty="0" err="1">
                <a:solidFill>
                  <a:schemeClr val="tx1">
                    <a:lumMod val="85000"/>
                    <a:lumOff val="15000"/>
                  </a:schemeClr>
                </a:solidFill>
              </a:rPr>
              <a:t>Revictimisation</a:t>
            </a:r>
            <a:endParaRPr lang="fr-FR" b="1" dirty="0">
              <a:solidFill>
                <a:schemeClr val="tx1">
                  <a:lumMod val="85000"/>
                  <a:lumOff val="15000"/>
                </a:schemeClr>
              </a:solidFill>
            </a:endParaRPr>
          </a:p>
        </p:txBody>
      </p:sp>
      <p:sp>
        <p:nvSpPr>
          <p:cNvPr id="63" name="Titre 1"/>
          <p:cNvSpPr txBox="1">
            <a:spLocks/>
          </p:cNvSpPr>
          <p:nvPr/>
        </p:nvSpPr>
        <p:spPr>
          <a:xfrm>
            <a:off x="1031397" y="2311952"/>
            <a:ext cx="2758310" cy="474986"/>
          </a:xfrm>
          <a:prstGeom prst="rect">
            <a:avLst/>
          </a:prstGeom>
          <a:solidFill>
            <a:srgbClr val="83AE66"/>
          </a:solidFill>
          <a:ln>
            <a:noFill/>
          </a:ln>
        </p:spPr>
        <p:txBody>
          <a:bodyPr vert="horz" anchor="ctr">
            <a:noAutofit/>
          </a:bodyPr>
          <a:lstStyle>
            <a:lvl1pPr algn="l" rtl="0" eaLnBrk="1" latinLnBrk="0" hangingPunct="1">
              <a:spcBef>
                <a:spcPct val="0"/>
              </a:spcBef>
              <a:buNone/>
              <a:defRPr kumimoji="0" lang="fr-FR" sz="2000" b="0" cap="all" spc="150" baseline="0">
                <a:solidFill>
                  <a:schemeClr val="bg1"/>
                </a:solidFill>
                <a:latin typeface="+mj-lt"/>
                <a:ea typeface="+mj-ea"/>
                <a:cs typeface="+mj-cs"/>
              </a:defRPr>
            </a:lvl1pPr>
            <a:extLst/>
          </a:lstStyle>
          <a:p>
            <a:pPr algn="ctr"/>
            <a:r>
              <a:rPr lang="fr-CA" sz="1800" b="1" cap="none" dirty="0">
                <a:latin typeface="+mn-lt"/>
                <a:ea typeface="+mn-ea"/>
                <a:cs typeface="+mn-cs"/>
              </a:rPr>
              <a:t>Comportements et réactions aux traumas</a:t>
            </a:r>
            <a:r>
              <a:rPr lang="fr-CA" sz="1800" b="1" kern="0" cap="none" dirty="0">
                <a:solidFill>
                  <a:schemeClr val="tx1"/>
                </a:solidFill>
                <a:latin typeface="Calibri" panose="020F0502020204030204" pitchFamily="34" charset="0"/>
              </a:rPr>
              <a:t> </a:t>
            </a:r>
          </a:p>
        </p:txBody>
      </p:sp>
      <p:sp>
        <p:nvSpPr>
          <p:cNvPr id="49" name="ZoneTexte 48"/>
          <p:cNvSpPr txBox="1"/>
          <p:nvPr/>
        </p:nvSpPr>
        <p:spPr>
          <a:xfrm>
            <a:off x="1699533" y="2402936"/>
            <a:ext cx="3243154" cy="646331"/>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Levier de contrôle du conjoint</a:t>
            </a:r>
          </a:p>
        </p:txBody>
      </p:sp>
    </p:spTree>
    <p:extLst>
      <p:ext uri="{BB962C8B-B14F-4D97-AF65-F5344CB8AC3E}">
        <p14:creationId xmlns:p14="http://schemas.microsoft.com/office/powerpoint/2010/main" val="395317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0-#ppt_w/2"/>
                                          </p:val>
                                        </p:tav>
                                        <p:tav tm="100000">
                                          <p:val>
                                            <p:strVal val="#ppt_x"/>
                                          </p:val>
                                        </p:tav>
                                      </p:tavLst>
                                    </p:anim>
                                    <p:anim calcmode="lin" valueType="num">
                                      <p:cBhvr additive="base">
                                        <p:cTn id="3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down)">
                                      <p:cBhvr>
                                        <p:cTn id="9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2" grpId="0" animBg="1"/>
      <p:bldP spid="23" grpId="0" animBg="1"/>
      <p:bldP spid="25" grpId="0" animBg="1"/>
      <p:bldP spid="41" grpId="0" animBg="1"/>
      <p:bldP spid="38" grpId="1" animBg="1"/>
      <p:bldP spid="42" grpId="0" animBg="1"/>
      <p:bldP spid="43" grpId="0" animBg="1"/>
      <p:bldP spid="46" grpId="0" animBg="1"/>
      <p:bldP spid="47" grpId="0" animBg="1"/>
      <p:bldP spid="48" grpId="0" animBg="1"/>
      <p:bldP spid="52" grpId="0" animBg="1"/>
      <p:bldP spid="53" grpId="0" animBg="1"/>
      <p:bldP spid="54" grpId="0" animBg="1"/>
      <p:bldP spid="55" grpId="0" animBg="1"/>
      <p:bldP spid="64" grpId="0" animBg="1"/>
      <p:bldP spid="63"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4060"/>
            <a:ext cx="9761220" cy="2603519"/>
          </a:xfrm>
        </p:spPr>
        <p:txBody>
          <a:bodyPr>
            <a:normAutofit/>
          </a:bodyPr>
          <a:lstStyle/>
          <a:p>
            <a:r>
              <a:rPr lang="fr-FR" b="1" dirty="0">
                <a:solidFill>
                  <a:schemeClr val="tx1">
                    <a:lumMod val="75000"/>
                    <a:lumOff val="25000"/>
                  </a:schemeClr>
                </a:solidFill>
                <a:latin typeface="+mj-lt"/>
              </a:rPr>
              <a:t>Intervenir dans une perspective féministe intersectionnelle: on fait ça comment?</a:t>
            </a:r>
            <a:endParaRPr lang="fr-CA" b="1" dirty="0">
              <a:solidFill>
                <a:schemeClr val="tx1">
                  <a:lumMod val="75000"/>
                  <a:lumOff val="25000"/>
                </a:schemeClr>
              </a:solidFill>
              <a:latin typeface="+mj-lt"/>
            </a:endParaRPr>
          </a:p>
        </p:txBody>
      </p:sp>
      <p:pic>
        <p:nvPicPr>
          <p:cNvPr id="7" name="Image 6"/>
          <p:cNvPicPr>
            <a:picLocks noChangeAspect="1"/>
          </p:cNvPicPr>
          <p:nvPr/>
        </p:nvPicPr>
        <p:blipFill>
          <a:blip r:embed="rId3"/>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98048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40176"/>
            <a:ext cx="9107466" cy="1193028"/>
          </a:xfrm>
        </p:spPr>
        <p:txBody>
          <a:bodyPr/>
          <a:lstStyle/>
          <a:p>
            <a:r>
              <a:rPr lang="fr-FR" b="1" dirty="0">
                <a:solidFill>
                  <a:schemeClr val="tx1">
                    <a:lumMod val="75000"/>
                    <a:lumOff val="25000"/>
                  </a:schemeClr>
                </a:solidFill>
                <a:latin typeface="+mj-lt"/>
              </a:rPr>
              <a:t>IFI en maison d’hébergement</a:t>
            </a:r>
            <a:endParaRPr lang="fr-CA" b="1" dirty="0">
              <a:solidFill>
                <a:schemeClr val="tx1">
                  <a:lumMod val="75000"/>
                  <a:lumOff val="25000"/>
                </a:schemeClr>
              </a:solidFill>
              <a:latin typeface="+mj-lt"/>
            </a:endParaRPr>
          </a:p>
        </p:txBody>
      </p:sp>
      <p:sp>
        <p:nvSpPr>
          <p:cNvPr id="3" name="Espace réservé du contenu 2"/>
          <p:cNvSpPr>
            <a:spLocks noGrp="1"/>
          </p:cNvSpPr>
          <p:nvPr>
            <p:ph idx="1"/>
          </p:nvPr>
        </p:nvSpPr>
        <p:spPr>
          <a:xfrm>
            <a:off x="457200" y="1870796"/>
            <a:ext cx="11413067" cy="4308067"/>
          </a:xfrm>
        </p:spPr>
        <p:txBody>
          <a:bodyPr>
            <a:normAutofit fontScale="55000" lnSpcReduction="20000"/>
          </a:bodyPr>
          <a:lstStyle/>
          <a:p>
            <a:pPr algn="just"/>
            <a:r>
              <a:rPr lang="fr-CA" dirty="0"/>
              <a:t>Accueillir et soutenir toutes les femmes avec leur histoire de vie et leurs expertises</a:t>
            </a:r>
          </a:p>
          <a:p>
            <a:pPr marL="447675">
              <a:spcBef>
                <a:spcPts val="0"/>
              </a:spcBef>
            </a:pPr>
            <a:r>
              <a:rPr lang="fr-CA" dirty="0"/>
              <a:t>Croire en leur parole</a:t>
            </a:r>
          </a:p>
          <a:p>
            <a:pPr marL="447675">
              <a:spcBef>
                <a:spcPts val="0"/>
              </a:spcBef>
            </a:pPr>
            <a:r>
              <a:rPr lang="fr-CA" dirty="0"/>
              <a:t>Respecter leur rythme et leurs choix</a:t>
            </a:r>
          </a:p>
          <a:p>
            <a:pPr marL="447675">
              <a:spcBef>
                <a:spcPts val="0"/>
              </a:spcBef>
            </a:pPr>
            <a:r>
              <a:rPr lang="fr-CA" dirty="0"/>
              <a:t>Reconnaitre leurs expertises et leurs savoirs</a:t>
            </a:r>
          </a:p>
          <a:p>
            <a:pPr algn="just"/>
            <a:endParaRPr lang="fr-CA" dirty="0"/>
          </a:p>
          <a:p>
            <a:pPr algn="just"/>
            <a:r>
              <a:rPr lang="fr-CA" dirty="0"/>
              <a:t>Adopter une posture réflexive</a:t>
            </a:r>
          </a:p>
          <a:p>
            <a:pPr algn="just"/>
            <a:endParaRPr lang="fr-CA" dirty="0"/>
          </a:p>
          <a:p>
            <a:pPr algn="just"/>
            <a:r>
              <a:rPr lang="fr-CA" dirty="0"/>
              <a:t>Favoriser l’</a:t>
            </a:r>
            <a:r>
              <a:rPr lang="fr-CA" dirty="0" err="1"/>
              <a:t>empowerment</a:t>
            </a:r>
            <a:r>
              <a:rPr lang="fr-CA" dirty="0"/>
              <a:t> individuel et collectif des femmes</a:t>
            </a:r>
          </a:p>
          <a:p>
            <a:pPr marL="623888"/>
            <a:r>
              <a:rPr lang="fr-CA" dirty="0"/>
              <a:t>Les outiller dans leurs rapports aux institutions et services publics</a:t>
            </a:r>
          </a:p>
          <a:p>
            <a:pPr marL="623888"/>
            <a:r>
              <a:rPr lang="fr-CA" dirty="0"/>
              <a:t>Reconnaitre leurs stratégies de survie, de résistance et de protection</a:t>
            </a:r>
          </a:p>
          <a:p>
            <a:pPr marL="623888"/>
            <a:r>
              <a:rPr lang="fr-CA" dirty="0"/>
              <a:t>Ne pas les cantonner dans une position de victime</a:t>
            </a:r>
          </a:p>
          <a:p>
            <a:pPr marL="623888"/>
            <a:r>
              <a:rPr lang="fr-CA" dirty="0"/>
              <a:t>Favoriser l’inscription des récits individuels dans l’histoire collective des femmes, passer du « je » au « nous »</a:t>
            </a:r>
          </a:p>
          <a:p>
            <a:pPr algn="just"/>
            <a:endParaRPr lang="fr-CA" dirty="0"/>
          </a:p>
          <a:p>
            <a:pPr algn="just"/>
            <a:r>
              <a:rPr lang="fr-CA" dirty="0"/>
              <a:t>S’impliquer au sein de coalitions solidaires dans une visée de transformation et de justice sociale</a:t>
            </a:r>
          </a:p>
          <a:p>
            <a:pPr algn="just"/>
            <a:endParaRPr lang="fr-CA" dirty="0"/>
          </a:p>
          <a:p>
            <a:pPr marL="0" indent="0" algn="just">
              <a:buNone/>
            </a:pPr>
            <a:r>
              <a:rPr lang="fr-CA" sz="4400" b="1" dirty="0">
                <a:solidFill>
                  <a:schemeClr val="tx1">
                    <a:lumMod val="75000"/>
                    <a:lumOff val="25000"/>
                  </a:schemeClr>
                </a:solidFill>
                <a:hlinkClick r:id="rId3"/>
              </a:rPr>
              <a:t>www.interventionfeministe.com</a:t>
            </a:r>
            <a:r>
              <a:rPr lang="fr-CA" sz="4400" b="1" dirty="0">
                <a:solidFill>
                  <a:schemeClr val="tx1">
                    <a:lumMod val="65000"/>
                    <a:lumOff val="35000"/>
                  </a:schemeClr>
                </a:solidFill>
              </a:rPr>
              <a:t> </a:t>
            </a:r>
          </a:p>
          <a:p>
            <a:pPr marL="447675"/>
            <a:endParaRPr lang="fr-CA" dirty="0"/>
          </a:p>
          <a:p>
            <a:pPr algn="just"/>
            <a:endParaRPr lang="fr-CA" dirty="0"/>
          </a:p>
        </p:txBody>
      </p:sp>
      <p:pic>
        <p:nvPicPr>
          <p:cNvPr id="7" name="Image 6"/>
          <p:cNvPicPr>
            <a:picLocks noChangeAspect="1"/>
          </p:cNvPicPr>
          <p:nvPr/>
        </p:nvPicPr>
        <p:blipFill>
          <a:blip r:embed="rId4"/>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165196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894061"/>
            <a:ext cx="9107466" cy="1193028"/>
          </a:xfrm>
        </p:spPr>
        <p:txBody>
          <a:bodyPr>
            <a:normAutofit/>
          </a:bodyPr>
          <a:lstStyle/>
          <a:p>
            <a:r>
              <a:rPr lang="fr-FR" b="1" dirty="0">
                <a:solidFill>
                  <a:schemeClr val="tx1">
                    <a:lumMod val="75000"/>
                    <a:lumOff val="25000"/>
                  </a:schemeClr>
                </a:solidFill>
                <a:latin typeface="+mj-lt"/>
              </a:rPr>
              <a:t>Allier alternative en santé mentale et IFI</a:t>
            </a:r>
            <a:endParaRPr lang="fr-CA" b="1" dirty="0">
              <a:solidFill>
                <a:schemeClr val="tx1">
                  <a:lumMod val="75000"/>
                  <a:lumOff val="25000"/>
                </a:schemeClr>
              </a:solidFill>
              <a:latin typeface="+mj-lt"/>
            </a:endParaRPr>
          </a:p>
        </p:txBody>
      </p:sp>
      <p:pic>
        <p:nvPicPr>
          <p:cNvPr id="7" name="Image 6"/>
          <p:cNvPicPr>
            <a:picLocks noChangeAspect="1"/>
          </p:cNvPicPr>
          <p:nvPr/>
        </p:nvPicPr>
        <p:blipFill>
          <a:blip r:embed="rId3"/>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 name="Espace réservé du contenu 3"/>
          <p:cNvSpPr>
            <a:spLocks noGrp="1"/>
          </p:cNvSpPr>
          <p:nvPr>
            <p:ph idx="1"/>
          </p:nvPr>
        </p:nvSpPr>
        <p:spPr>
          <a:xfrm>
            <a:off x="838200" y="2159980"/>
            <a:ext cx="10515600" cy="4351338"/>
          </a:xfrm>
        </p:spPr>
        <p:txBody>
          <a:bodyPr/>
          <a:lstStyle/>
          <a:p>
            <a:r>
              <a:rPr lang="fr-CA" dirty="0">
                <a:latin typeface="+mj-lt"/>
              </a:rPr>
              <a:t>Tronc commun – approches émancipatrices; vision critique du modèle biomédical</a:t>
            </a:r>
          </a:p>
          <a:p>
            <a:endParaRPr lang="fr-CA" dirty="0">
              <a:latin typeface="+mj-lt"/>
            </a:endParaRPr>
          </a:p>
          <a:p>
            <a:r>
              <a:rPr lang="fr-CA" dirty="0">
                <a:latin typeface="+mj-lt"/>
              </a:rPr>
              <a:t>L’apport de l’approche féministe</a:t>
            </a:r>
          </a:p>
          <a:p>
            <a:endParaRPr lang="fr-CA" dirty="0">
              <a:latin typeface="+mj-lt"/>
            </a:endParaRPr>
          </a:p>
          <a:p>
            <a:r>
              <a:rPr lang="fr-CA" dirty="0">
                <a:latin typeface="+mj-lt"/>
              </a:rPr>
              <a:t>Impact de l’approche féministe intersectionnelle</a:t>
            </a:r>
          </a:p>
          <a:p>
            <a:endParaRPr lang="fr-CA" dirty="0">
              <a:latin typeface="+mj-lt"/>
            </a:endParaRPr>
          </a:p>
        </p:txBody>
      </p:sp>
    </p:spTree>
    <p:extLst>
      <p:ext uri="{BB962C8B-B14F-4D97-AF65-F5344CB8AC3E}">
        <p14:creationId xmlns:p14="http://schemas.microsoft.com/office/powerpoint/2010/main" val="241785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884533"/>
            <a:ext cx="9107466" cy="1193028"/>
          </a:xfrm>
        </p:spPr>
        <p:txBody>
          <a:bodyPr>
            <a:normAutofit/>
          </a:bodyPr>
          <a:lstStyle/>
          <a:p>
            <a:r>
              <a:rPr lang="fr-FR" b="1" dirty="0">
                <a:solidFill>
                  <a:schemeClr val="tx1">
                    <a:lumMod val="75000"/>
                    <a:lumOff val="25000"/>
                  </a:schemeClr>
                </a:solidFill>
                <a:latin typeface="+mj-lt"/>
              </a:rPr>
              <a:t>Questions et discussion</a:t>
            </a:r>
            <a:endParaRPr lang="fr-CA" b="1" dirty="0">
              <a:solidFill>
                <a:schemeClr val="tx1">
                  <a:lumMod val="75000"/>
                  <a:lumOff val="25000"/>
                </a:schemeClr>
              </a:solidFill>
              <a:latin typeface="+mj-lt"/>
            </a:endParaRPr>
          </a:p>
        </p:txBody>
      </p:sp>
      <p:pic>
        <p:nvPicPr>
          <p:cNvPr id="7" name="Image 6"/>
          <p:cNvPicPr>
            <a:picLocks noChangeAspect="1"/>
          </p:cNvPicPr>
          <p:nvPr/>
        </p:nvPicPr>
        <p:blipFill>
          <a:blip r:embed="rId3"/>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57367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4061"/>
            <a:ext cx="9107466" cy="1193028"/>
          </a:xfrm>
        </p:spPr>
        <p:txBody>
          <a:bodyPr/>
          <a:lstStyle/>
          <a:p>
            <a:r>
              <a:rPr lang="fr-FR" dirty="0">
                <a:latin typeface="+mj-lt"/>
              </a:rPr>
              <a:t>Références</a:t>
            </a:r>
            <a:endParaRPr lang="fr-CA" dirty="0">
              <a:latin typeface="+mj-lt"/>
            </a:endParaRPr>
          </a:p>
        </p:txBody>
      </p:sp>
      <p:sp>
        <p:nvSpPr>
          <p:cNvPr id="3" name="Espace réservé du contenu 2"/>
          <p:cNvSpPr>
            <a:spLocks noGrp="1"/>
          </p:cNvSpPr>
          <p:nvPr>
            <p:ph idx="1"/>
          </p:nvPr>
        </p:nvSpPr>
        <p:spPr>
          <a:xfrm>
            <a:off x="457200" y="2307524"/>
            <a:ext cx="11413067" cy="4223905"/>
          </a:xfrm>
        </p:spPr>
        <p:txBody>
          <a:bodyPr>
            <a:normAutofit fontScale="70000" lnSpcReduction="20000"/>
          </a:bodyPr>
          <a:lstStyle/>
          <a:p>
            <a:pPr fontAlgn="base"/>
            <a:r>
              <a:rPr lang="fr-CA" dirty="0"/>
              <a:t>Intervention féministe intersectionnelle. Réflexions et analyses pour des pratiques égalitaires et inclusives.</a:t>
            </a:r>
          </a:p>
          <a:p>
            <a:pPr marL="182563" indent="0" fontAlgn="base">
              <a:buNone/>
            </a:pPr>
            <a:r>
              <a:rPr lang="fr-CA" dirty="0">
                <a:hlinkClick r:id="rId3"/>
              </a:rPr>
              <a:t>https://www.fmhf.ca/sites/default/files/upload/documents/publications/guide_ifi_-_partenaires.pdf</a:t>
            </a:r>
            <a:br>
              <a:rPr lang="fr-CA" dirty="0"/>
            </a:br>
            <a:endParaRPr lang="fr-CA" dirty="0"/>
          </a:p>
          <a:p>
            <a:pPr marL="0" indent="0" fontAlgn="base">
              <a:buNone/>
            </a:pPr>
            <a:br>
              <a:rPr lang="fr-CA" dirty="0"/>
            </a:br>
            <a:endParaRPr lang="fr-CA" dirty="0"/>
          </a:p>
          <a:p>
            <a:pPr fontAlgn="base"/>
            <a:r>
              <a:rPr lang="fr-CA" dirty="0"/>
              <a:t>L'intervention féministe à l'heure de l'</a:t>
            </a:r>
            <a:r>
              <a:rPr lang="fr-CA" dirty="0" err="1"/>
              <a:t>intersectionnalité</a:t>
            </a:r>
            <a:endParaRPr lang="fr-CA" dirty="0"/>
          </a:p>
          <a:p>
            <a:pPr marL="182563" indent="0" fontAlgn="base">
              <a:buNone/>
            </a:pPr>
            <a:r>
              <a:rPr lang="fr-CA" dirty="0">
                <a:hlinkClick r:id="rId4"/>
              </a:rPr>
              <a:t>https://interventionfeministe.com/</a:t>
            </a:r>
            <a:br>
              <a:rPr lang="fr-CA" dirty="0"/>
            </a:br>
            <a:endParaRPr lang="fr-CA" dirty="0"/>
          </a:p>
          <a:p>
            <a:pPr marL="0" indent="0" fontAlgn="base">
              <a:buNone/>
            </a:pPr>
            <a:br>
              <a:rPr lang="fr-CA" dirty="0"/>
            </a:br>
            <a:endParaRPr lang="fr-CA" dirty="0"/>
          </a:p>
          <a:p>
            <a:pPr fontAlgn="base"/>
            <a:r>
              <a:rPr lang="fr-CA" dirty="0"/>
              <a:t>Gestion autonome de la médication.</a:t>
            </a:r>
          </a:p>
          <a:p>
            <a:pPr marL="182563" indent="0" fontAlgn="base">
              <a:buNone/>
            </a:pPr>
            <a:r>
              <a:rPr lang="fr-CA" dirty="0"/>
              <a:t>Documentation, capsules, entrevues et guide sur la gestion autonome de la médication (GAM) (en français et en anglais)</a:t>
            </a:r>
          </a:p>
          <a:p>
            <a:pPr marL="182563" indent="0" fontAlgn="base">
              <a:buNone/>
            </a:pPr>
            <a:r>
              <a:rPr lang="fr-CA" dirty="0">
                <a:hlinkClick r:id="rId5"/>
              </a:rPr>
              <a:t>http://www.rrasmq.com/GAM/documentation.php</a:t>
            </a:r>
            <a:endParaRPr lang="fr-CA" dirty="0"/>
          </a:p>
          <a:p>
            <a:pPr algn="just"/>
            <a:endParaRPr lang="fr-CA" dirty="0"/>
          </a:p>
        </p:txBody>
      </p:sp>
      <p:pic>
        <p:nvPicPr>
          <p:cNvPr id="7" name="Image 6"/>
          <p:cNvPicPr>
            <a:picLocks noChangeAspect="1"/>
          </p:cNvPicPr>
          <p:nvPr/>
        </p:nvPicPr>
        <p:blipFill>
          <a:blip r:embed="rId6"/>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31980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4061"/>
            <a:ext cx="9107466" cy="1193028"/>
          </a:xfrm>
        </p:spPr>
        <p:txBody>
          <a:bodyPr/>
          <a:lstStyle/>
          <a:p>
            <a:r>
              <a:rPr lang="fr-FR" dirty="0">
                <a:latin typeface="+mj-lt"/>
              </a:rPr>
              <a:t>Merci!</a:t>
            </a:r>
            <a:endParaRPr lang="fr-CA" dirty="0">
              <a:latin typeface="+mj-lt"/>
            </a:endParaRPr>
          </a:p>
        </p:txBody>
      </p:sp>
      <p:sp>
        <p:nvSpPr>
          <p:cNvPr id="3" name="Espace réservé du contenu 2"/>
          <p:cNvSpPr>
            <a:spLocks noGrp="1"/>
          </p:cNvSpPr>
          <p:nvPr>
            <p:ph idx="1"/>
          </p:nvPr>
        </p:nvSpPr>
        <p:spPr>
          <a:xfrm>
            <a:off x="457200" y="2307524"/>
            <a:ext cx="11413067" cy="4223905"/>
          </a:xfrm>
        </p:spPr>
        <p:txBody>
          <a:bodyPr>
            <a:normAutofit/>
          </a:bodyPr>
          <a:lstStyle/>
          <a:p>
            <a:pPr marL="0" indent="0" algn="just">
              <a:buNone/>
            </a:pPr>
            <a:r>
              <a:rPr lang="fr-CA" dirty="0"/>
              <a:t>Pour toute question:</a:t>
            </a:r>
          </a:p>
          <a:p>
            <a:pPr marL="0" indent="0" algn="just">
              <a:buNone/>
            </a:pPr>
            <a:endParaRPr lang="fr-CA" dirty="0"/>
          </a:p>
          <a:p>
            <a:pPr marL="0" indent="0" algn="just">
              <a:spcBef>
                <a:spcPts val="0"/>
              </a:spcBef>
              <a:buNone/>
            </a:pPr>
            <a:r>
              <a:rPr lang="fr-CA" dirty="0"/>
              <a:t>Mylène Bigaouette</a:t>
            </a:r>
          </a:p>
          <a:p>
            <a:pPr marL="0" indent="0" algn="just">
              <a:spcBef>
                <a:spcPts val="0"/>
              </a:spcBef>
              <a:buNone/>
            </a:pPr>
            <a:r>
              <a:rPr lang="fr-CA" dirty="0">
                <a:hlinkClick r:id="rId3"/>
              </a:rPr>
              <a:t>mbigaouette@fede.qc.ca</a:t>
            </a:r>
            <a:endParaRPr lang="fr-CA" dirty="0"/>
          </a:p>
          <a:p>
            <a:pPr marL="0" indent="0" algn="just">
              <a:spcBef>
                <a:spcPts val="0"/>
              </a:spcBef>
              <a:buNone/>
            </a:pPr>
            <a:endParaRPr lang="fr-CA" dirty="0"/>
          </a:p>
          <a:p>
            <a:pPr marL="0" indent="0" algn="just">
              <a:spcBef>
                <a:spcPts val="0"/>
              </a:spcBef>
              <a:buNone/>
            </a:pPr>
            <a:r>
              <a:rPr lang="fr-CA" dirty="0"/>
              <a:t>Catherine Flynn</a:t>
            </a:r>
          </a:p>
          <a:p>
            <a:pPr marL="0" indent="0" algn="just">
              <a:spcBef>
                <a:spcPts val="0"/>
              </a:spcBef>
              <a:buNone/>
            </a:pPr>
            <a:r>
              <a:rPr lang="fr-CA" dirty="0">
                <a:hlinkClick r:id="rId4"/>
              </a:rPr>
              <a:t>catherine_flynn@uqac.ca</a:t>
            </a:r>
            <a:endParaRPr lang="fr-CA" dirty="0"/>
          </a:p>
          <a:p>
            <a:pPr marL="0" indent="0" algn="just">
              <a:spcBef>
                <a:spcPts val="0"/>
              </a:spcBef>
              <a:buNone/>
            </a:pPr>
            <a:endParaRPr lang="fr-CA" dirty="0"/>
          </a:p>
          <a:p>
            <a:pPr marL="0" indent="0" algn="just">
              <a:spcBef>
                <a:spcPts val="0"/>
              </a:spcBef>
              <a:buNone/>
            </a:pPr>
            <a:r>
              <a:rPr lang="fr-CA" dirty="0"/>
              <a:t>Céline Cyr</a:t>
            </a:r>
          </a:p>
          <a:p>
            <a:pPr marL="0" indent="0" algn="just">
              <a:spcBef>
                <a:spcPts val="0"/>
              </a:spcBef>
              <a:buNone/>
            </a:pPr>
            <a:endParaRPr lang="fr-CA" dirty="0"/>
          </a:p>
        </p:txBody>
      </p:sp>
      <p:pic>
        <p:nvPicPr>
          <p:cNvPr id="7" name="Image 6"/>
          <p:cNvPicPr>
            <a:picLocks noChangeAspect="1"/>
          </p:cNvPicPr>
          <p:nvPr/>
        </p:nvPicPr>
        <p:blipFill>
          <a:blip r:embed="rId5"/>
          <a:stretch>
            <a:fillRect/>
          </a:stretch>
        </p:blipFill>
        <p:spPr>
          <a:xfrm>
            <a:off x="10441858" y="6178863"/>
            <a:ext cx="1586986" cy="636754"/>
          </a:xfrm>
          <a:prstGeom prst="rect">
            <a:avLst/>
          </a:prstGeom>
        </p:spPr>
      </p:pic>
      <p:grpSp>
        <p:nvGrpSpPr>
          <p:cNvPr id="8" name="Groupe 7"/>
          <p:cNvGrpSpPr/>
          <p:nvPr/>
        </p:nvGrpSpPr>
        <p:grpSpPr>
          <a:xfrm>
            <a:off x="0" y="-28584"/>
            <a:ext cx="12192000" cy="561984"/>
            <a:chOff x="0" y="-28584"/>
            <a:chExt cx="12192000" cy="561984"/>
          </a:xfrm>
          <a:solidFill>
            <a:srgbClr val="8B2673"/>
          </a:solidFill>
        </p:grpSpPr>
        <p:sp>
          <p:nvSpPr>
            <p:cNvPr id="9" name="Rectangle 8"/>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631749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b="1" dirty="0">
                <a:latin typeface="Calibri Light" panose="020F0302020204030204" pitchFamily="34" charset="0"/>
                <a:cs typeface="Calibri Light" panose="020F0302020204030204" pitchFamily="34" charset="0"/>
              </a:rPr>
              <a:t>Introduction</a:t>
            </a:r>
          </a:p>
        </p:txBody>
      </p:sp>
      <p:sp>
        <p:nvSpPr>
          <p:cNvPr id="3" name="Espace réservé du contenu 2"/>
          <p:cNvSpPr>
            <a:spLocks noGrp="1"/>
          </p:cNvSpPr>
          <p:nvPr>
            <p:ph idx="1"/>
          </p:nvPr>
        </p:nvSpPr>
        <p:spPr>
          <a:xfrm>
            <a:off x="1056044" y="1976917"/>
            <a:ext cx="10972800" cy="4876800"/>
          </a:xfrm>
        </p:spPr>
        <p:txBody>
          <a:bodyPr>
            <a:normAutofit/>
          </a:bodyPr>
          <a:lstStyle/>
          <a:p>
            <a:r>
              <a:rPr lang="fr-CA" sz="3600" dirty="0">
                <a:latin typeface="Calibri Light" panose="020F0302020204030204" pitchFamily="34" charset="0"/>
                <a:cs typeface="Calibri Light" panose="020F0302020204030204" pitchFamily="34" charset="0"/>
              </a:rPr>
              <a:t>Présentation des animatrices</a:t>
            </a:r>
          </a:p>
          <a:p>
            <a:endParaRPr lang="fr-CA" sz="3600" dirty="0">
              <a:latin typeface="Calibri Light" panose="020F0302020204030204" pitchFamily="34" charset="0"/>
              <a:cs typeface="Calibri Light" panose="020F0302020204030204" pitchFamily="34" charset="0"/>
            </a:endParaRPr>
          </a:p>
          <a:p>
            <a:r>
              <a:rPr lang="fr-CA" sz="3600" dirty="0">
                <a:latin typeface="Calibri Light" panose="020F0302020204030204" pitchFamily="34" charset="0"/>
                <a:cs typeface="Calibri Light" panose="020F0302020204030204" pitchFamily="34" charset="0"/>
              </a:rPr>
              <a:t>Historique</a:t>
            </a:r>
          </a:p>
        </p:txBody>
      </p:sp>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1" name="Groupe 10"/>
          <p:cNvGrpSpPr/>
          <p:nvPr/>
        </p:nvGrpSpPr>
        <p:grpSpPr>
          <a:xfrm>
            <a:off x="0" y="-28584"/>
            <a:ext cx="12192000" cy="561984"/>
            <a:chOff x="0" y="-28584"/>
            <a:chExt cx="12192000" cy="561984"/>
          </a:xfrm>
          <a:solidFill>
            <a:srgbClr val="8B2673"/>
          </a:solidFill>
        </p:grpSpPr>
        <p:sp>
          <p:nvSpPr>
            <p:cNvPr id="12" name="Rectangle 11"/>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93455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b="1" dirty="0">
                <a:latin typeface="Calibri Light" panose="020F0302020204030204" pitchFamily="34" charset="0"/>
                <a:cs typeface="Calibri Light" panose="020F0302020204030204" pitchFamily="34" charset="0"/>
              </a:rPr>
              <a:t>Fédération des maisons d’hébergement pour femmes</a:t>
            </a:r>
          </a:p>
        </p:txBody>
      </p:sp>
      <p:sp>
        <p:nvSpPr>
          <p:cNvPr id="3" name="Espace réservé du contenu 2"/>
          <p:cNvSpPr>
            <a:spLocks noGrp="1"/>
          </p:cNvSpPr>
          <p:nvPr>
            <p:ph idx="1"/>
          </p:nvPr>
        </p:nvSpPr>
        <p:spPr>
          <a:xfrm>
            <a:off x="609600" y="2103120"/>
            <a:ext cx="10972800" cy="4876800"/>
          </a:xfrm>
        </p:spPr>
        <p:txBody>
          <a:bodyPr/>
          <a:lstStyle/>
          <a:p>
            <a:r>
              <a:rPr lang="fr-CA" sz="2800" dirty="0">
                <a:latin typeface="Calibri Light" panose="020F0302020204030204" pitchFamily="34" charset="0"/>
                <a:cs typeface="Calibri Light" panose="020F0302020204030204" pitchFamily="34" charset="0"/>
              </a:rPr>
              <a:t>36 maisons d’hébergement de 1</a:t>
            </a:r>
            <a:r>
              <a:rPr lang="fr-CA" sz="2800" baseline="30000" dirty="0">
                <a:latin typeface="Calibri Light" panose="020F0302020204030204" pitchFamily="34" charset="0"/>
                <a:cs typeface="Calibri Light" panose="020F0302020204030204" pitchFamily="34" charset="0"/>
              </a:rPr>
              <a:t>ère</a:t>
            </a:r>
            <a:r>
              <a:rPr lang="fr-CA" sz="2800" dirty="0">
                <a:latin typeface="Calibri Light" panose="020F0302020204030204" pitchFamily="34" charset="0"/>
                <a:cs typeface="Calibri Light" panose="020F0302020204030204" pitchFamily="34" charset="0"/>
              </a:rPr>
              <a:t> étape 18 maisons d’hébergement de 2</a:t>
            </a:r>
            <a:r>
              <a:rPr lang="fr-CA" sz="2800" baseline="30000" dirty="0">
                <a:latin typeface="Calibri Light" panose="020F0302020204030204" pitchFamily="34" charset="0"/>
                <a:cs typeface="Calibri Light" panose="020F0302020204030204" pitchFamily="34" charset="0"/>
              </a:rPr>
              <a:t>e</a:t>
            </a:r>
            <a:r>
              <a:rPr lang="fr-CA" sz="2800" dirty="0">
                <a:latin typeface="Calibri Light" panose="020F0302020204030204" pitchFamily="34" charset="0"/>
                <a:cs typeface="Calibri Light" panose="020F0302020204030204" pitchFamily="34" charset="0"/>
              </a:rPr>
              <a:t> étape réparties dans 10 régions du Québec</a:t>
            </a:r>
          </a:p>
          <a:p>
            <a:endParaRPr lang="fr-CA" sz="2800" dirty="0">
              <a:latin typeface="Calibri Light" panose="020F0302020204030204" pitchFamily="34" charset="0"/>
              <a:cs typeface="Calibri Light" panose="020F0302020204030204" pitchFamily="34" charset="0"/>
            </a:endParaRPr>
          </a:p>
          <a:p>
            <a:r>
              <a:rPr lang="fr-CA" sz="2800" dirty="0">
                <a:latin typeface="Calibri Light" panose="020F0302020204030204" pitchFamily="34" charset="0"/>
                <a:cs typeface="Calibri Light" panose="020F0302020204030204" pitchFamily="34" charset="0"/>
              </a:rPr>
              <a:t>Femmes hébergées:</a:t>
            </a:r>
          </a:p>
          <a:p>
            <a:pPr lvl="1"/>
            <a:r>
              <a:rPr lang="fr-CA" sz="2800" dirty="0">
                <a:latin typeface="Calibri Light" panose="020F0302020204030204" pitchFamily="34" charset="0"/>
                <a:cs typeface="Calibri Light" panose="020F0302020204030204" pitchFamily="34" charset="0"/>
              </a:rPr>
              <a:t>ont vécu différents types de violences</a:t>
            </a:r>
          </a:p>
          <a:p>
            <a:pPr lvl="1"/>
            <a:r>
              <a:rPr lang="fr-CA" sz="2800" dirty="0">
                <a:latin typeface="Calibri Light" panose="020F0302020204030204" pitchFamily="34" charset="0"/>
                <a:cs typeface="Calibri Light" panose="020F0302020204030204" pitchFamily="34" charset="0"/>
              </a:rPr>
              <a:t>peuvent vivre différentes problématiques sociales</a:t>
            </a:r>
          </a:p>
          <a:p>
            <a:endParaRPr lang="fr-CA" sz="2800" dirty="0">
              <a:latin typeface="Calibri Light" panose="020F0302020204030204" pitchFamily="34" charset="0"/>
              <a:cs typeface="Calibri Light" panose="020F0302020204030204" pitchFamily="34" charset="0"/>
            </a:endParaRPr>
          </a:p>
          <a:p>
            <a:endParaRPr lang="fr-CA" dirty="0">
              <a:latin typeface="Calibri Light" panose="020F0302020204030204" pitchFamily="34" charset="0"/>
              <a:cs typeface="Calibri Light" panose="020F0302020204030204" pitchFamily="34" charset="0"/>
            </a:endParaRPr>
          </a:p>
        </p:txBody>
      </p:sp>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1" name="Groupe 10"/>
          <p:cNvGrpSpPr/>
          <p:nvPr/>
        </p:nvGrpSpPr>
        <p:grpSpPr>
          <a:xfrm>
            <a:off x="0" y="-28584"/>
            <a:ext cx="12192000" cy="561984"/>
            <a:chOff x="0" y="-28584"/>
            <a:chExt cx="12192000" cy="561984"/>
          </a:xfrm>
          <a:solidFill>
            <a:srgbClr val="8B2673"/>
          </a:solidFill>
        </p:grpSpPr>
        <p:sp>
          <p:nvSpPr>
            <p:cNvPr id="12" name="Rectangle 11"/>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Calibri Light" panose="020F0302020204030204" pitchFamily="34" charset="0"/>
                <a:cs typeface="Calibri Light" panose="020F0302020204030204" pitchFamily="34" charset="0"/>
              </a:endParaRPr>
            </a:p>
          </p:txBody>
        </p:sp>
        <p:sp>
          <p:nvSpPr>
            <p:cNvPr id="13" name="Rectangle 12"/>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020069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615" y="590568"/>
            <a:ext cx="11190644" cy="844785"/>
          </a:xfrm>
        </p:spPr>
        <p:txBody>
          <a:bodyPr>
            <a:normAutofit/>
          </a:bodyPr>
          <a:lstStyle/>
          <a:p>
            <a:r>
              <a:rPr lang="fr-CA" sz="4000" b="1" dirty="0">
                <a:solidFill>
                  <a:schemeClr val="tx1">
                    <a:lumMod val="75000"/>
                    <a:lumOff val="25000"/>
                  </a:schemeClr>
                </a:solidFill>
                <a:latin typeface="Calibri Light" panose="020F0302020204030204" pitchFamily="34" charset="0"/>
                <a:cs typeface="Calibri Light" panose="020F0302020204030204" pitchFamily="34" charset="0"/>
              </a:rPr>
              <a:t>Quelques données sur les femmes et la santé mentale </a:t>
            </a:r>
          </a:p>
        </p:txBody>
      </p:sp>
      <p:sp>
        <p:nvSpPr>
          <p:cNvPr id="3" name="Espace réservé du contenu 2"/>
          <p:cNvSpPr>
            <a:spLocks noGrp="1"/>
          </p:cNvSpPr>
          <p:nvPr>
            <p:ph idx="1"/>
          </p:nvPr>
        </p:nvSpPr>
        <p:spPr>
          <a:xfrm>
            <a:off x="828634" y="1614967"/>
            <a:ext cx="10487066" cy="5243033"/>
          </a:xfrm>
        </p:spPr>
        <p:txBody>
          <a:bodyPr vert="horz" lIns="91440" tIns="45720" rIns="91440" bIns="45720" rtlCol="0" anchor="t">
            <a:normAutofit fontScale="77500" lnSpcReduction="20000"/>
          </a:bodyPr>
          <a:lstStyle/>
          <a:p>
            <a:pPr algn="just">
              <a:spcBef>
                <a:spcPts val="0"/>
              </a:spcBef>
            </a:pPr>
            <a:r>
              <a:rPr lang="fr-CA" dirty="0">
                <a:latin typeface="Calibri Light" panose="020F0302020204030204" pitchFamily="34" charset="0"/>
                <a:cs typeface="Calibri Light" panose="020F0302020204030204" pitchFamily="34" charset="0"/>
              </a:rPr>
              <a:t>Les troubles mentaux toucheraient </a:t>
            </a:r>
            <a:r>
              <a:rPr lang="fr-CA" b="1" dirty="0">
                <a:latin typeface="Calibri Light" panose="020F0302020204030204" pitchFamily="34" charset="0"/>
                <a:cs typeface="Calibri Light" panose="020F0302020204030204" pitchFamily="34" charset="0"/>
              </a:rPr>
              <a:t>deux fois plus de femmes que d’hommes</a:t>
            </a:r>
            <a:endParaRPr lang="fr-CA" dirty="0">
              <a:latin typeface="Calibri Light" panose="020F0302020204030204" pitchFamily="34" charset="0"/>
              <a:cs typeface="Calibri Light" panose="020F0302020204030204" pitchFamily="34" charset="0"/>
            </a:endParaRPr>
          </a:p>
          <a:p>
            <a:pPr marL="182563" indent="0" algn="just">
              <a:spcBef>
                <a:spcPts val="0"/>
              </a:spcBef>
              <a:buNone/>
            </a:pPr>
            <a:r>
              <a:rPr lang="fr-CA" sz="1900" dirty="0">
                <a:latin typeface="Calibri Light" panose="020F0302020204030204" pitchFamily="34" charset="0"/>
                <a:cs typeface="Calibri Light" panose="020F0302020204030204" pitchFamily="34" charset="0"/>
              </a:rPr>
              <a:t>(Commissaire à la santé et au bien-être, 2012)</a:t>
            </a:r>
          </a:p>
          <a:p>
            <a:pPr marL="0" indent="0" algn="just">
              <a:spcBef>
                <a:spcPts val="0"/>
              </a:spcBef>
              <a:buNone/>
            </a:pPr>
            <a:endParaRPr lang="fr-CA" dirty="0">
              <a:latin typeface="Calibri Light" panose="020F0302020204030204" pitchFamily="34" charset="0"/>
              <a:cs typeface="Calibri Light" panose="020F0302020204030204" pitchFamily="34" charset="0"/>
            </a:endParaRPr>
          </a:p>
          <a:p>
            <a:pPr algn="just">
              <a:spcBef>
                <a:spcPts val="0"/>
              </a:spcBef>
            </a:pPr>
            <a:r>
              <a:rPr lang="fr-CA" dirty="0">
                <a:latin typeface="Calibri Light" panose="020F0302020204030204" pitchFamily="34" charset="0"/>
                <a:cs typeface="Calibri Light" panose="020F0302020204030204" pitchFamily="34" charset="0"/>
              </a:rPr>
              <a:t>27 % des Québécoises présenteraient un trouble de santé mentale au cours de leur vie. </a:t>
            </a:r>
          </a:p>
          <a:p>
            <a:pPr marL="0" indent="0" algn="just">
              <a:spcBef>
                <a:spcPts val="0"/>
              </a:spcBef>
              <a:buNone/>
            </a:pPr>
            <a:r>
              <a:rPr lang="fr-CA" sz="1900" dirty="0">
                <a:latin typeface="Calibri Light" panose="020F0302020204030204" pitchFamily="34" charset="0"/>
                <a:cs typeface="Calibri Light" panose="020F0302020204030204" pitchFamily="34" charset="0"/>
              </a:rPr>
              <a:t>     (ISQ, 2008)</a:t>
            </a:r>
          </a:p>
          <a:p>
            <a:pPr algn="just">
              <a:spcBef>
                <a:spcPts val="0"/>
              </a:spcBef>
            </a:pPr>
            <a:endParaRPr lang="fr-CA" dirty="0">
              <a:latin typeface="Calibri Light" panose="020F0302020204030204" pitchFamily="34" charset="0"/>
              <a:cs typeface="Calibri Light" panose="020F0302020204030204" pitchFamily="34" charset="0"/>
            </a:endParaRPr>
          </a:p>
          <a:p>
            <a:pPr>
              <a:lnSpc>
                <a:spcPct val="120000"/>
              </a:lnSpc>
              <a:spcBef>
                <a:spcPts val="0"/>
              </a:spcBef>
            </a:pPr>
            <a:r>
              <a:rPr lang="fr-CA" dirty="0">
                <a:latin typeface="Calibri Light" panose="020F0302020204030204" pitchFamily="34" charset="0"/>
                <a:cs typeface="Calibri Light" panose="020F0302020204030204" pitchFamily="34" charset="0"/>
              </a:rPr>
              <a:t>les femmes violentées sont plus à risque de présenter des symptômes du syndrome de stress post-traumatique, d’anxiété et de dépression.</a:t>
            </a:r>
          </a:p>
          <a:p>
            <a:pPr marL="0" indent="0">
              <a:lnSpc>
                <a:spcPct val="120000"/>
              </a:lnSpc>
              <a:spcBef>
                <a:spcPts val="0"/>
              </a:spcBef>
              <a:buNone/>
            </a:pPr>
            <a:r>
              <a:rPr lang="fr-CA" sz="1900" dirty="0">
                <a:latin typeface="Calibri Light" panose="020F0302020204030204" pitchFamily="34" charset="0"/>
                <a:cs typeface="Calibri Light" panose="020F0302020204030204" pitchFamily="34" charset="0"/>
              </a:rPr>
              <a:t>      (</a:t>
            </a:r>
            <a:r>
              <a:rPr lang="fr-CA" sz="1900" dirty="0" err="1">
                <a:latin typeface="Calibri Light" panose="020F0302020204030204" pitchFamily="34" charset="0"/>
                <a:cs typeface="Calibri Light" panose="020F0302020204030204" pitchFamily="34" charset="0"/>
              </a:rPr>
              <a:t>Conroy</a:t>
            </a:r>
            <a:r>
              <a:rPr lang="fr-CA" sz="1900" dirty="0">
                <a:latin typeface="Calibri Light" panose="020F0302020204030204" pitchFamily="34" charset="0"/>
                <a:cs typeface="Calibri Light" panose="020F0302020204030204" pitchFamily="34" charset="0"/>
              </a:rPr>
              <a:t> et Cotter, 2017 ; </a:t>
            </a:r>
            <a:r>
              <a:rPr lang="fr-CA" sz="1900" dirty="0" err="1">
                <a:latin typeface="Calibri Light" panose="020F0302020204030204" pitchFamily="34" charset="0"/>
                <a:cs typeface="Calibri Light" panose="020F0302020204030204" pitchFamily="34" charset="0"/>
              </a:rPr>
              <a:t>Akyazim</a:t>
            </a:r>
            <a:r>
              <a:rPr lang="fr-CA" sz="1900" dirty="0">
                <a:latin typeface="Calibri Light" panose="020F0302020204030204" pitchFamily="34" charset="0"/>
                <a:cs typeface="Calibri Light" panose="020F0302020204030204" pitchFamily="34" charset="0"/>
              </a:rPr>
              <a:t> et al .2018; Ouellet-Morin et al. 2015)</a:t>
            </a:r>
          </a:p>
          <a:p>
            <a:pPr marL="0" indent="0">
              <a:buNone/>
            </a:pPr>
            <a:endParaRPr lang="fr-CA" sz="1900" dirty="0">
              <a:latin typeface="Calibri Light" panose="020F0302020204030204" pitchFamily="34" charset="0"/>
              <a:cs typeface="Calibri Light" panose="020F0302020204030204" pitchFamily="34" charset="0"/>
            </a:endParaRPr>
          </a:p>
          <a:p>
            <a:pPr algn="just">
              <a:spcBef>
                <a:spcPts val="0"/>
              </a:spcBef>
            </a:pPr>
            <a:r>
              <a:rPr lang="fr-FR" dirty="0">
                <a:latin typeface="Calibri Light" panose="020F0302020204030204" pitchFamily="34" charset="0"/>
                <a:cs typeface="Calibri Light" panose="020F0302020204030204" pitchFamily="34" charset="0"/>
              </a:rPr>
              <a:t>La majorité des femmes reçues dans les maisons d’hébergement pour femmes violentées présenteraient un ou plusieurs diagnostics </a:t>
            </a:r>
          </a:p>
          <a:p>
            <a:pPr algn="just">
              <a:spcBef>
                <a:spcPts val="0"/>
              </a:spcBef>
            </a:pPr>
            <a:endParaRPr lang="fr-FR" dirty="0">
              <a:latin typeface="Calibri Light" panose="020F0302020204030204" pitchFamily="34" charset="0"/>
              <a:cs typeface="Calibri Light" panose="020F0302020204030204" pitchFamily="34" charset="0"/>
            </a:endParaRPr>
          </a:p>
          <a:p>
            <a:pPr algn="just">
              <a:spcBef>
                <a:spcPts val="0"/>
              </a:spcBef>
            </a:pPr>
            <a:r>
              <a:rPr lang="fr-FR" dirty="0">
                <a:latin typeface="Calibri Light" panose="020F0302020204030204" pitchFamily="34" charset="0"/>
                <a:cs typeface="Calibri Light" panose="020F0302020204030204" pitchFamily="34" charset="0"/>
              </a:rPr>
              <a:t>Selon les maisons, </a:t>
            </a:r>
            <a:r>
              <a:rPr lang="fr-FR" b="1" dirty="0">
                <a:latin typeface="Calibri Light" panose="020F0302020204030204" pitchFamily="34" charset="0"/>
                <a:cs typeface="Calibri Light" panose="020F0302020204030204" pitchFamily="34" charset="0"/>
              </a:rPr>
              <a:t>entre 60 et 100</a:t>
            </a:r>
            <a:r>
              <a:rPr lang="fr-CA" b="1" dirty="0">
                <a:latin typeface="Calibri Light" panose="020F0302020204030204" pitchFamily="34" charset="0"/>
                <a:cs typeface="Calibri Light" panose="020F0302020204030204" pitchFamily="34" charset="0"/>
              </a:rPr>
              <a:t> </a:t>
            </a:r>
            <a:r>
              <a:rPr lang="fr-FR" b="1" dirty="0">
                <a:latin typeface="Calibri Light" panose="020F0302020204030204" pitchFamily="34" charset="0"/>
                <a:cs typeface="Calibri Light" panose="020F0302020204030204" pitchFamily="34" charset="0"/>
              </a:rPr>
              <a:t>% des femmes hébergées seraient médicamentées en raison de leur état de santé mentale</a:t>
            </a:r>
          </a:p>
          <a:p>
            <a:pPr marL="182563" indent="0" algn="just">
              <a:spcBef>
                <a:spcPts val="0"/>
              </a:spcBef>
              <a:buNone/>
            </a:pPr>
            <a:r>
              <a:rPr lang="fr-CA" sz="1900" dirty="0">
                <a:latin typeface="Calibri Light" panose="020F0302020204030204" pitchFamily="34" charset="0"/>
                <a:cs typeface="Calibri Light" panose="020F0302020204030204" pitchFamily="34" charset="0"/>
              </a:rPr>
              <a:t>(</a:t>
            </a:r>
            <a:r>
              <a:rPr lang="fr-FR" sz="1900" dirty="0">
                <a:latin typeface="Calibri Light" panose="020F0302020204030204" pitchFamily="34" charset="0"/>
                <a:cs typeface="Calibri Light" panose="020F0302020204030204" pitchFamily="34" charset="0"/>
              </a:rPr>
              <a:t>Côté, 2016)</a:t>
            </a:r>
          </a:p>
          <a:p>
            <a:pPr marL="182563" indent="0" algn="just">
              <a:spcBef>
                <a:spcPts val="0"/>
              </a:spcBef>
              <a:buNone/>
            </a:pPr>
            <a:endParaRPr lang="fr-CA" sz="1900" dirty="0">
              <a:latin typeface="Calibri Light" panose="020F0302020204030204" pitchFamily="34" charset="0"/>
              <a:cs typeface="Calibri Light" panose="020F0302020204030204" pitchFamily="34" charset="0"/>
            </a:endParaRPr>
          </a:p>
          <a:p>
            <a:pPr algn="just">
              <a:spcBef>
                <a:spcPts val="0"/>
              </a:spcBef>
            </a:pPr>
            <a:r>
              <a:rPr lang="fr-CA" dirty="0">
                <a:latin typeface="Calibri Light" panose="020F0302020204030204" pitchFamily="34" charset="0"/>
                <a:cs typeface="Calibri Light" panose="020F0302020204030204" pitchFamily="34" charset="0"/>
              </a:rPr>
              <a:t>En ce moment ,</a:t>
            </a:r>
            <a:r>
              <a:rPr lang="fr-FR" dirty="0">
                <a:latin typeface="Calibri Light" panose="020F0302020204030204" pitchFamily="34" charset="0"/>
                <a:cs typeface="Calibri Light" panose="020F0302020204030204" pitchFamily="34" charset="0"/>
              </a:rPr>
              <a:t> les </a:t>
            </a:r>
            <a:r>
              <a:rPr lang="fr-FR" b="1" dirty="0">
                <a:latin typeface="Calibri Light" panose="020F0302020204030204" pitchFamily="34" charset="0"/>
                <a:cs typeface="Calibri Light" panose="020F0302020204030204" pitchFamily="34" charset="0"/>
              </a:rPr>
              <a:t>impacts différenciés des différentes mesures de distanciation physique sur la santé mentale des femmes commencent déjà à se révéler</a:t>
            </a:r>
          </a:p>
          <a:p>
            <a:pPr marL="182563" indent="0" algn="just">
              <a:spcBef>
                <a:spcPts val="0"/>
              </a:spcBef>
              <a:buNone/>
            </a:pPr>
            <a:r>
              <a:rPr lang="fr-FR" sz="1900" dirty="0">
                <a:latin typeface="Calibri Light" panose="020F0302020204030204" pitchFamily="34" charset="0"/>
                <a:cs typeface="Calibri Light" panose="020F0302020204030204" pitchFamily="34" charset="0"/>
              </a:rPr>
              <a:t>(Power, 2020)</a:t>
            </a:r>
            <a:endParaRPr lang="en-US" sz="1900" dirty="0">
              <a:latin typeface="Calibri Light" panose="020F0302020204030204" pitchFamily="34" charset="0"/>
              <a:cs typeface="Calibri Light" panose="020F0302020204030204" pitchFamily="34" charset="0"/>
            </a:endParaRPr>
          </a:p>
        </p:txBody>
      </p:sp>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1" name="Groupe 10"/>
          <p:cNvGrpSpPr/>
          <p:nvPr/>
        </p:nvGrpSpPr>
        <p:grpSpPr>
          <a:xfrm>
            <a:off x="0" y="-28584"/>
            <a:ext cx="12192000" cy="561984"/>
            <a:chOff x="0" y="-28584"/>
            <a:chExt cx="12192000" cy="561984"/>
          </a:xfrm>
          <a:solidFill>
            <a:srgbClr val="8B2673"/>
          </a:solidFill>
        </p:grpSpPr>
        <p:sp>
          <p:nvSpPr>
            <p:cNvPr id="12" name="Rectangle 11"/>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50496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561984"/>
            <a:ext cx="10515600" cy="1325563"/>
          </a:xfrm>
        </p:spPr>
        <p:txBody>
          <a:bodyPr>
            <a:normAutofit/>
          </a:bodyPr>
          <a:lstStyle/>
          <a:p>
            <a:r>
              <a:rPr lang="fr-CA" sz="4000" b="1" dirty="0">
                <a:solidFill>
                  <a:schemeClr val="tx1">
                    <a:lumMod val="75000"/>
                    <a:lumOff val="25000"/>
                  </a:schemeClr>
                </a:solidFill>
                <a:latin typeface="Calibri Light" panose="020F0302020204030204" pitchFamily="34" charset="0"/>
                <a:cs typeface="Calibri Light" panose="020F0302020204030204" pitchFamily="34" charset="0"/>
              </a:rPr>
              <a:t>L’intervention féministe et la santé mentale </a:t>
            </a:r>
          </a:p>
        </p:txBody>
      </p:sp>
      <p:sp>
        <p:nvSpPr>
          <p:cNvPr id="3" name="Espace réservé du contenu 2"/>
          <p:cNvSpPr>
            <a:spLocks noGrp="1"/>
          </p:cNvSpPr>
          <p:nvPr>
            <p:ph idx="1"/>
          </p:nvPr>
        </p:nvSpPr>
        <p:spPr>
          <a:xfrm>
            <a:off x="828634" y="1887548"/>
            <a:ext cx="10525166" cy="4790838"/>
          </a:xfrm>
        </p:spPr>
        <p:txBody>
          <a:bodyPr vert="horz" lIns="91440" tIns="45720" rIns="91440" bIns="45720" rtlCol="0" anchor="t">
            <a:normAutofit fontScale="92500" lnSpcReduction="20000"/>
          </a:bodyPr>
          <a:lstStyle/>
          <a:p>
            <a:pPr algn="just">
              <a:spcBef>
                <a:spcPts val="0"/>
              </a:spcBef>
            </a:pPr>
            <a:r>
              <a:rPr lang="fr-FR" dirty="0">
                <a:latin typeface="Calibri Light" panose="020F0302020204030204" pitchFamily="34" charset="0"/>
                <a:cs typeface="Calibri Light" panose="020F0302020204030204" pitchFamily="34" charset="0"/>
              </a:rPr>
              <a:t>L’intervention féministe vient de la </a:t>
            </a:r>
            <a:r>
              <a:rPr lang="fr-FR" i="1" dirty="0">
                <a:latin typeface="Calibri Light" panose="020F0302020204030204" pitchFamily="34" charset="0"/>
                <a:cs typeface="Calibri Light" panose="020F0302020204030204" pitchFamily="34" charset="0"/>
              </a:rPr>
              <a:t>Radical </a:t>
            </a:r>
            <a:r>
              <a:rPr lang="fr-FR" i="1" dirty="0" err="1">
                <a:latin typeface="Calibri Light" panose="020F0302020204030204" pitchFamily="34" charset="0"/>
                <a:cs typeface="Calibri Light" panose="020F0302020204030204" pitchFamily="34" charset="0"/>
              </a:rPr>
              <a:t>Therapy</a:t>
            </a:r>
            <a:r>
              <a:rPr lang="fr-FR" i="1" dirty="0">
                <a:latin typeface="Calibri Light" panose="020F0302020204030204" pitchFamily="34" charset="0"/>
                <a:cs typeface="Calibri Light" panose="020F0302020204030204" pitchFamily="34" charset="0"/>
              </a:rPr>
              <a:t> </a:t>
            </a:r>
            <a:r>
              <a:rPr lang="fr-FR" dirty="0">
                <a:latin typeface="Calibri Light" panose="020F0302020204030204" pitchFamily="34" charset="0"/>
                <a:cs typeface="Calibri Light" panose="020F0302020204030204" pitchFamily="34" charset="0"/>
              </a:rPr>
              <a:t>développée aux États-Unis</a:t>
            </a:r>
          </a:p>
          <a:p>
            <a:pPr marL="266700" indent="0" algn="just">
              <a:spcBef>
                <a:spcPts val="0"/>
              </a:spcBef>
              <a:buNone/>
            </a:pPr>
            <a:r>
              <a:rPr lang="fr-CA" sz="1900" dirty="0">
                <a:latin typeface="Calibri Light" panose="020F0302020204030204" pitchFamily="34" charset="0"/>
                <a:cs typeface="Calibri Light" panose="020F0302020204030204" pitchFamily="34" charset="0"/>
              </a:rPr>
              <a:t>(</a:t>
            </a:r>
            <a:r>
              <a:rPr lang="fr-FR" sz="1900" dirty="0">
                <a:latin typeface="Calibri Light" panose="020F0302020204030204" pitchFamily="34" charset="0"/>
                <a:cs typeface="Calibri Light" panose="020F0302020204030204" pitchFamily="34" charset="0"/>
              </a:rPr>
              <a:t>Côté, 2016)</a:t>
            </a:r>
          </a:p>
          <a:p>
            <a:pPr marL="266700" indent="0" algn="just">
              <a:spcBef>
                <a:spcPts val="0"/>
              </a:spcBef>
              <a:buNone/>
            </a:pPr>
            <a:endParaRPr lang="fr-FR" sz="1900" dirty="0">
              <a:latin typeface="Calibri Light" panose="020F0302020204030204" pitchFamily="34" charset="0"/>
              <a:cs typeface="Calibri Light" panose="020F0302020204030204" pitchFamily="34" charset="0"/>
            </a:endParaRPr>
          </a:p>
          <a:p>
            <a:pPr algn="just">
              <a:spcBef>
                <a:spcPts val="0"/>
              </a:spcBef>
            </a:pPr>
            <a:r>
              <a:rPr lang="fr-FR" dirty="0">
                <a:latin typeface="Calibri Light" panose="020F0302020204030204" pitchFamily="34" charset="0"/>
                <a:cs typeface="Calibri Light" panose="020F0302020204030204" pitchFamily="34" charset="0"/>
              </a:rPr>
              <a:t>La thérapie radicale </a:t>
            </a:r>
            <a:r>
              <a:rPr lang="fr-FR" b="1" dirty="0">
                <a:latin typeface="Calibri Light" panose="020F0302020204030204" pitchFamily="34" charset="0"/>
                <a:cs typeface="Calibri Light" panose="020F0302020204030204" pitchFamily="34" charset="0"/>
              </a:rPr>
              <a:t>s’opposait vivement à la psychiatrisation</a:t>
            </a:r>
            <a:r>
              <a:rPr lang="fr-FR" dirty="0">
                <a:latin typeface="Calibri Light" panose="020F0302020204030204" pitchFamily="34" charset="0"/>
                <a:cs typeface="Calibri Light" panose="020F0302020204030204" pitchFamily="34" charset="0"/>
              </a:rPr>
              <a:t> des femmes et à la </a:t>
            </a:r>
            <a:r>
              <a:rPr lang="fr-FR" b="1" dirty="0">
                <a:latin typeface="Calibri Light" panose="020F0302020204030204" pitchFamily="34" charset="0"/>
                <a:cs typeface="Calibri Light" panose="020F0302020204030204" pitchFamily="34" charset="0"/>
              </a:rPr>
              <a:t>médicalisation des traumas </a:t>
            </a:r>
            <a:r>
              <a:rPr lang="fr-FR" dirty="0">
                <a:latin typeface="Calibri Light" panose="020F0302020204030204" pitchFamily="34" charset="0"/>
                <a:cs typeface="Calibri Light" panose="020F0302020204030204" pitchFamily="34" charset="0"/>
              </a:rPr>
              <a:t>associés aux violences perpétrées envers elles</a:t>
            </a:r>
          </a:p>
          <a:p>
            <a:pPr marL="266700" indent="0" algn="just">
              <a:spcBef>
                <a:spcPts val="0"/>
              </a:spcBef>
              <a:buNone/>
            </a:pPr>
            <a:r>
              <a:rPr lang="fr-FR" sz="1800" dirty="0">
                <a:latin typeface="Calibri Light" panose="020F0302020204030204" pitchFamily="34" charset="0"/>
                <a:cs typeface="Calibri Light" panose="020F0302020204030204" pitchFamily="34" charset="0"/>
              </a:rPr>
              <a:t>(</a:t>
            </a:r>
            <a:r>
              <a:rPr lang="fr-FR" sz="1800" dirty="0" err="1">
                <a:latin typeface="Calibri Light" panose="020F0302020204030204" pitchFamily="34" charset="0"/>
                <a:cs typeface="Calibri Light" panose="020F0302020204030204" pitchFamily="34" charset="0"/>
              </a:rPr>
              <a:t>Chesler</a:t>
            </a:r>
            <a:r>
              <a:rPr lang="fr-FR" sz="1800" dirty="0">
                <a:latin typeface="Calibri Light" panose="020F0302020204030204" pitchFamily="34" charset="0"/>
                <a:cs typeface="Calibri Light" panose="020F0302020204030204" pitchFamily="34" charset="0"/>
              </a:rPr>
              <a:t>, 2005)</a:t>
            </a:r>
          </a:p>
          <a:p>
            <a:pPr marL="266700" indent="0" algn="just">
              <a:spcBef>
                <a:spcPts val="0"/>
              </a:spcBef>
              <a:buNone/>
            </a:pPr>
            <a:endParaRPr lang="fr-FR" sz="1800" dirty="0">
              <a:latin typeface="Calibri Light" panose="020F0302020204030204" pitchFamily="34" charset="0"/>
              <a:cs typeface="Calibri Light" panose="020F0302020204030204" pitchFamily="34" charset="0"/>
            </a:endParaRPr>
          </a:p>
          <a:p>
            <a:pPr algn="just">
              <a:spcBef>
                <a:spcPts val="0"/>
              </a:spcBef>
            </a:pPr>
            <a:r>
              <a:rPr lang="fr-FR" dirty="0">
                <a:latin typeface="Calibri Light" panose="020F0302020204030204" pitchFamily="34" charset="0"/>
                <a:cs typeface="Calibri Light" panose="020F0302020204030204" pitchFamily="34" charset="0"/>
              </a:rPr>
              <a:t>On voyait alors la psychiatrie comme outil de contrôle sur les femmes, alors  que celles-ci ont été </a:t>
            </a:r>
            <a:r>
              <a:rPr lang="fr-FR" b="1" dirty="0" err="1">
                <a:latin typeface="Calibri Light" panose="020F0302020204030204" pitchFamily="34" charset="0"/>
                <a:cs typeface="Calibri Light" panose="020F0302020204030204" pitchFamily="34" charset="0"/>
              </a:rPr>
              <a:t>surdiagnostiquées</a:t>
            </a:r>
            <a:r>
              <a:rPr lang="fr-FR" b="1" dirty="0">
                <a:latin typeface="Calibri Light" panose="020F0302020204030204" pitchFamily="34" charset="0"/>
                <a:cs typeface="Calibri Light" panose="020F0302020204030204" pitchFamily="34" charset="0"/>
              </a:rPr>
              <a:t> </a:t>
            </a:r>
            <a:r>
              <a:rPr lang="fr-FR" dirty="0">
                <a:latin typeface="Calibri Light" panose="020F0302020204030204" pitchFamily="34" charset="0"/>
                <a:cs typeface="Calibri Light" panose="020F0302020204030204" pitchFamily="34" charset="0"/>
              </a:rPr>
              <a:t>et </a:t>
            </a:r>
            <a:r>
              <a:rPr lang="fr-FR" b="1" dirty="0" err="1">
                <a:latin typeface="Calibri Light" panose="020F0302020204030204" pitchFamily="34" charset="0"/>
                <a:cs typeface="Calibri Light" panose="020F0302020204030204" pitchFamily="34" charset="0"/>
              </a:rPr>
              <a:t>surmédicamentées</a:t>
            </a:r>
            <a:endParaRPr lang="fr-FR" dirty="0">
              <a:latin typeface="Calibri Light" panose="020F0302020204030204" pitchFamily="34" charset="0"/>
              <a:cs typeface="Calibri Light" panose="020F0302020204030204" pitchFamily="34" charset="0"/>
            </a:endParaRPr>
          </a:p>
          <a:p>
            <a:pPr marL="266700" indent="0" algn="just">
              <a:spcBef>
                <a:spcPts val="0"/>
              </a:spcBef>
              <a:buNone/>
            </a:pPr>
            <a:r>
              <a:rPr lang="fr-FR" sz="1900" dirty="0">
                <a:latin typeface="Calibri Light" panose="020F0302020204030204" pitchFamily="34" charset="0"/>
                <a:cs typeface="Calibri Light" panose="020F0302020204030204" pitchFamily="34" charset="0"/>
              </a:rPr>
              <a:t>(</a:t>
            </a:r>
            <a:r>
              <a:rPr lang="fr-FR" sz="1900" dirty="0" err="1">
                <a:latin typeface="Calibri Light" panose="020F0302020204030204" pitchFamily="34" charset="0"/>
                <a:cs typeface="Calibri Light" panose="020F0302020204030204" pitchFamily="34" charset="0"/>
              </a:rPr>
              <a:t>Poirel</a:t>
            </a:r>
            <a:r>
              <a:rPr lang="fr-FR" sz="1900" dirty="0">
                <a:latin typeface="Calibri Light" panose="020F0302020204030204" pitchFamily="34" charset="0"/>
                <a:cs typeface="Calibri Light" panose="020F0302020204030204" pitchFamily="34" charset="0"/>
              </a:rPr>
              <a:t>, </a:t>
            </a:r>
            <a:r>
              <a:rPr lang="fr-FR" sz="1900" dirty="0" err="1">
                <a:latin typeface="Calibri Light" panose="020F0302020204030204" pitchFamily="34" charset="0"/>
                <a:cs typeface="Calibri Light" panose="020F0302020204030204" pitchFamily="34" charset="0"/>
              </a:rPr>
              <a:t>Lacharité</a:t>
            </a:r>
            <a:r>
              <a:rPr lang="fr-FR" sz="1900" dirty="0">
                <a:latin typeface="Calibri Light" panose="020F0302020204030204" pitchFamily="34" charset="0"/>
                <a:cs typeface="Calibri Light" panose="020F0302020204030204" pitchFamily="34" charset="0"/>
              </a:rPr>
              <a:t> et Rousseau, 2006)</a:t>
            </a:r>
          </a:p>
          <a:p>
            <a:pPr marL="266700" indent="0" algn="just">
              <a:spcBef>
                <a:spcPts val="0"/>
              </a:spcBef>
              <a:buNone/>
            </a:pPr>
            <a:endParaRPr lang="fr-FR" sz="1900" dirty="0">
              <a:latin typeface="Calibri Light" panose="020F0302020204030204" pitchFamily="34" charset="0"/>
              <a:cs typeface="Calibri Light" panose="020F0302020204030204" pitchFamily="34" charset="0"/>
            </a:endParaRPr>
          </a:p>
          <a:p>
            <a:pPr algn="just">
              <a:spcBef>
                <a:spcPts val="0"/>
              </a:spcBef>
            </a:pPr>
            <a:r>
              <a:rPr lang="fr-FR" dirty="0">
                <a:latin typeface="Calibri Light" panose="020F0302020204030204" pitchFamily="34" charset="0"/>
                <a:cs typeface="Calibri Light" panose="020F0302020204030204" pitchFamily="34" charset="0"/>
              </a:rPr>
              <a:t>Pour permettre aux femmes de se </a:t>
            </a:r>
            <a:r>
              <a:rPr lang="fr-FR" b="1" dirty="0">
                <a:latin typeface="Calibri Light" panose="020F0302020204030204" pitchFamily="34" charset="0"/>
                <a:cs typeface="Calibri Light" panose="020F0302020204030204" pitchFamily="34" charset="0"/>
              </a:rPr>
              <a:t>réapproprier leur pouvoir d’agir</a:t>
            </a:r>
            <a:r>
              <a:rPr lang="fr-FR" dirty="0">
                <a:latin typeface="Calibri Light" panose="020F0302020204030204" pitchFamily="34" charset="0"/>
                <a:cs typeface="Calibri Light" panose="020F0302020204030204" pitchFamily="34" charset="0"/>
              </a:rPr>
              <a:t>, l’intervention féministe favorisait le développement de rapports égalitaires entre les intervenantes et les femmes, en considérant ces dernières comme expertes de leur propre expérience</a:t>
            </a:r>
          </a:p>
          <a:p>
            <a:pPr marL="266700" indent="0" algn="just">
              <a:spcBef>
                <a:spcPts val="0"/>
              </a:spcBef>
              <a:buNone/>
            </a:pPr>
            <a:r>
              <a:rPr lang="fr-FR" sz="2100" dirty="0">
                <a:latin typeface="Calibri Light" panose="020F0302020204030204" pitchFamily="34" charset="0"/>
                <a:cs typeface="Calibri Light" panose="020F0302020204030204" pitchFamily="34" charset="0"/>
              </a:rPr>
              <a:t>(</a:t>
            </a:r>
            <a:r>
              <a:rPr lang="fr-FR" sz="2100" dirty="0" err="1">
                <a:latin typeface="Calibri Light" panose="020F0302020204030204" pitchFamily="34" charset="0"/>
                <a:cs typeface="Calibri Light" panose="020F0302020204030204" pitchFamily="34" charset="0"/>
              </a:rPr>
              <a:t>Coderre</a:t>
            </a:r>
            <a:r>
              <a:rPr lang="fr-FR" sz="2100" dirty="0">
                <a:latin typeface="Calibri Light" panose="020F0302020204030204" pitchFamily="34" charset="0"/>
                <a:cs typeface="Calibri Light" panose="020F0302020204030204" pitchFamily="34" charset="0"/>
              </a:rPr>
              <a:t> et Hart, 2003)</a:t>
            </a:r>
          </a:p>
          <a:p>
            <a:pPr marL="266700" indent="0">
              <a:buNone/>
            </a:pPr>
            <a:endParaRPr lang="fr-FR" sz="2100" dirty="0">
              <a:latin typeface="Calibri Light" panose="020F0302020204030204" pitchFamily="34" charset="0"/>
              <a:cs typeface="Calibri Light" panose="020F0302020204030204" pitchFamily="34" charset="0"/>
            </a:endParaRPr>
          </a:p>
        </p:txBody>
      </p:sp>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1" name="Groupe 10"/>
          <p:cNvGrpSpPr/>
          <p:nvPr/>
        </p:nvGrpSpPr>
        <p:grpSpPr>
          <a:xfrm>
            <a:off x="0" y="-28584"/>
            <a:ext cx="12192000" cy="561984"/>
            <a:chOff x="0" y="-28584"/>
            <a:chExt cx="12192000" cy="561984"/>
          </a:xfrm>
          <a:solidFill>
            <a:srgbClr val="8B2673"/>
          </a:solidFill>
        </p:grpSpPr>
        <p:sp>
          <p:nvSpPr>
            <p:cNvPr id="12" name="Rectangle 11"/>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51519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561984"/>
            <a:ext cx="10515600" cy="1325563"/>
          </a:xfrm>
        </p:spPr>
        <p:txBody>
          <a:bodyPr>
            <a:normAutofit/>
          </a:bodyPr>
          <a:lstStyle/>
          <a:p>
            <a:r>
              <a:rPr lang="fr-CA" sz="4000" b="1" dirty="0">
                <a:solidFill>
                  <a:schemeClr val="tx1">
                    <a:lumMod val="75000"/>
                    <a:lumOff val="25000"/>
                  </a:schemeClr>
                </a:solidFill>
              </a:rPr>
              <a:t>De l’intervention féministe à l’intervention féministe intersectionnelle</a:t>
            </a:r>
          </a:p>
        </p:txBody>
      </p:sp>
      <p:sp>
        <p:nvSpPr>
          <p:cNvPr id="3" name="Espace réservé du contenu 2"/>
          <p:cNvSpPr>
            <a:spLocks noGrp="1"/>
          </p:cNvSpPr>
          <p:nvPr>
            <p:ph idx="1"/>
          </p:nvPr>
        </p:nvSpPr>
        <p:spPr>
          <a:xfrm>
            <a:off x="828634" y="1887548"/>
            <a:ext cx="10525166" cy="4790838"/>
          </a:xfrm>
        </p:spPr>
        <p:txBody>
          <a:bodyPr vert="horz" lIns="91440" tIns="45720" rIns="91440" bIns="45720" rtlCol="0" anchor="t">
            <a:normAutofit/>
          </a:bodyPr>
          <a:lstStyle/>
          <a:p>
            <a:pPr marL="266700" indent="0">
              <a:buNone/>
            </a:pPr>
            <a:endParaRPr lang="fr-FR" sz="2100" dirty="0"/>
          </a:p>
        </p:txBody>
      </p:sp>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1" name="Groupe 10"/>
          <p:cNvGrpSpPr/>
          <p:nvPr/>
        </p:nvGrpSpPr>
        <p:grpSpPr>
          <a:xfrm>
            <a:off x="0" y="-28584"/>
            <a:ext cx="12192000" cy="561984"/>
            <a:chOff x="0" y="-28584"/>
            <a:chExt cx="12192000" cy="561984"/>
          </a:xfrm>
          <a:solidFill>
            <a:srgbClr val="8B2673"/>
          </a:solidFill>
        </p:grpSpPr>
        <p:sp>
          <p:nvSpPr>
            <p:cNvPr id="12" name="Rectangle 11"/>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l="6345" t="16808" r="5395" b="5058"/>
          <a:stretch/>
        </p:blipFill>
        <p:spPr>
          <a:xfrm>
            <a:off x="838200" y="1887548"/>
            <a:ext cx="5750169" cy="4651197"/>
          </a:xfrm>
          <a:prstGeom prst="rect">
            <a:avLst/>
          </a:prstGeom>
        </p:spPr>
      </p:pic>
      <p:sp>
        <p:nvSpPr>
          <p:cNvPr id="9" name="Espace réservé du contenu 2"/>
          <p:cNvSpPr txBox="1">
            <a:spLocks/>
          </p:cNvSpPr>
          <p:nvPr/>
        </p:nvSpPr>
        <p:spPr>
          <a:xfrm>
            <a:off x="6588369" y="3150332"/>
            <a:ext cx="4643888" cy="2125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latin typeface="+mj-lt"/>
              </a:rPr>
              <a:t> </a:t>
            </a:r>
            <a:r>
              <a:rPr lang="fr-FR" b="1" dirty="0">
                <a:latin typeface="+mj-lt"/>
              </a:rPr>
              <a:t>Source</a:t>
            </a:r>
          </a:p>
          <a:p>
            <a:pPr marL="0" indent="0">
              <a:buFont typeface="Arial" panose="020B0604020202020204" pitchFamily="34" charset="0"/>
              <a:buNone/>
            </a:pPr>
            <a:r>
              <a:rPr lang="fr-FR" sz="1900" dirty="0">
                <a:latin typeface="+mj-lt"/>
              </a:rPr>
              <a:t>Bigaouette, M., Cyr, C., Flynn, C. &amp; Lavoie, I. (2018). Intervention et analyses pour des pratiques égalitaires et inclusives. Guide d’introduction à l’intention des partenaires, p.17.</a:t>
            </a:r>
          </a:p>
          <a:p>
            <a:endParaRPr lang="fr-FR" dirty="0">
              <a:latin typeface="+mj-lt"/>
            </a:endParaRPr>
          </a:p>
          <a:p>
            <a:endParaRPr lang="fr-CA" dirty="0"/>
          </a:p>
        </p:txBody>
      </p:sp>
    </p:spTree>
    <p:extLst>
      <p:ext uri="{BB962C8B-B14F-4D97-AF65-F5344CB8AC3E}">
        <p14:creationId xmlns:p14="http://schemas.microsoft.com/office/powerpoint/2010/main" val="2767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561984"/>
            <a:ext cx="10515600" cy="1325563"/>
          </a:xfrm>
        </p:spPr>
        <p:txBody>
          <a:bodyPr>
            <a:normAutofit/>
          </a:bodyPr>
          <a:lstStyle/>
          <a:p>
            <a:r>
              <a:rPr lang="fr-CA" sz="4000" b="1" dirty="0">
                <a:solidFill>
                  <a:schemeClr val="tx1">
                    <a:lumMod val="75000"/>
                    <a:lumOff val="25000"/>
                  </a:schemeClr>
                </a:solidFill>
                <a:latin typeface="Calibri Light" panose="020F0302020204030204" pitchFamily="34" charset="0"/>
                <a:cs typeface="Calibri Light" panose="020F0302020204030204" pitchFamily="34" charset="0"/>
              </a:rPr>
              <a:t>Mais…</a:t>
            </a:r>
          </a:p>
        </p:txBody>
      </p:sp>
      <p:sp>
        <p:nvSpPr>
          <p:cNvPr id="3" name="Espace réservé du contenu 2"/>
          <p:cNvSpPr>
            <a:spLocks noGrp="1"/>
          </p:cNvSpPr>
          <p:nvPr>
            <p:ph idx="1"/>
          </p:nvPr>
        </p:nvSpPr>
        <p:spPr>
          <a:xfrm>
            <a:off x="828634" y="1887548"/>
            <a:ext cx="11200210" cy="4790838"/>
          </a:xfrm>
        </p:spPr>
        <p:txBody>
          <a:bodyPr vert="horz" lIns="91440" tIns="45720" rIns="91440" bIns="45720" rtlCol="0" anchor="t">
            <a:normAutofit/>
          </a:bodyPr>
          <a:lstStyle/>
          <a:p>
            <a:r>
              <a:rPr lang="fr-FR" dirty="0">
                <a:latin typeface="Calibri Light" panose="020F0302020204030204" pitchFamily="34" charset="0"/>
                <a:cs typeface="Calibri Light" panose="020F0302020204030204" pitchFamily="34" charset="0"/>
              </a:rPr>
              <a:t>La professionnalisation de l’intervention sociale et la médicalisation grandissante des traumas vécus par les femmes ont contribué à </a:t>
            </a:r>
            <a:r>
              <a:rPr lang="fr-FR" b="1" dirty="0">
                <a:latin typeface="Calibri Light" panose="020F0302020204030204" pitchFamily="34" charset="0"/>
                <a:cs typeface="Calibri Light" panose="020F0302020204030204" pitchFamily="34" charset="0"/>
              </a:rPr>
              <a:t>éloigner les maisons d’hébergement de leurs principes fondateurs.</a:t>
            </a:r>
          </a:p>
          <a:p>
            <a:pPr marL="0" indent="0">
              <a:buNone/>
            </a:pPr>
            <a:endParaRPr lang="fr-FR" b="1" dirty="0">
              <a:latin typeface="Calibri Light" panose="020F0302020204030204" pitchFamily="34" charset="0"/>
              <a:cs typeface="Calibri Light" panose="020F0302020204030204" pitchFamily="34" charset="0"/>
            </a:endParaRPr>
          </a:p>
          <a:p>
            <a:r>
              <a:rPr lang="fr-FR" dirty="0">
                <a:latin typeface="Calibri Light" panose="020F0302020204030204" pitchFamily="34" charset="0"/>
                <a:cs typeface="Calibri Light" panose="020F0302020204030204" pitchFamily="34" charset="0"/>
              </a:rPr>
              <a:t>Si les pratiques varient d’une maison à l’autre, il appert que les </a:t>
            </a:r>
            <a:r>
              <a:rPr lang="fr-FR" b="1" dirty="0">
                <a:latin typeface="Calibri Light" panose="020F0302020204030204" pitchFamily="34" charset="0"/>
                <a:cs typeface="Calibri Light" panose="020F0302020204030204" pitchFamily="34" charset="0"/>
              </a:rPr>
              <a:t>interventions sont de plus en plus individuelles et formatées</a:t>
            </a:r>
            <a:r>
              <a:rPr lang="fr-FR" dirty="0">
                <a:latin typeface="Calibri Light" panose="020F0302020204030204" pitchFamily="34" charset="0"/>
                <a:cs typeface="Calibri Light" panose="020F0302020204030204" pitchFamily="34" charset="0"/>
              </a:rPr>
              <a:t>, et misent parfois sur un </a:t>
            </a:r>
            <a:r>
              <a:rPr lang="fr-FR" b="1" dirty="0">
                <a:latin typeface="Calibri Light" panose="020F0302020204030204" pitchFamily="34" charset="0"/>
                <a:cs typeface="Calibri Light" panose="020F0302020204030204" pitchFamily="34" charset="0"/>
              </a:rPr>
              <a:t>contrôle et une surveillance de l’état </a:t>
            </a:r>
            <a:r>
              <a:rPr lang="fr-FR" dirty="0">
                <a:latin typeface="Calibri Light" panose="020F0302020204030204" pitchFamily="34" charset="0"/>
                <a:cs typeface="Calibri Light" panose="020F0302020204030204" pitchFamily="34" charset="0"/>
              </a:rPr>
              <a:t>des femmes (sur la base du diagnostic) et de leur médication </a:t>
            </a:r>
          </a:p>
          <a:p>
            <a:pPr marL="0" indent="0" algn="r">
              <a:buNone/>
            </a:pPr>
            <a:r>
              <a:rPr lang="fr-FR" sz="2000" dirty="0">
                <a:latin typeface="Calibri Light" panose="020F0302020204030204" pitchFamily="34" charset="0"/>
                <a:cs typeface="Calibri Light" panose="020F0302020204030204" pitchFamily="34" charset="0"/>
              </a:rPr>
              <a:t>(Côté, 2016)</a:t>
            </a:r>
            <a:endParaRPr lang="en-US" sz="1600" dirty="0">
              <a:latin typeface="Calibri Light" panose="020F0302020204030204" pitchFamily="34" charset="0"/>
              <a:cs typeface="Calibri Light" panose="020F0302020204030204" pitchFamily="34" charset="0"/>
            </a:endParaRPr>
          </a:p>
        </p:txBody>
      </p:sp>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1" name="Groupe 10"/>
          <p:cNvGrpSpPr/>
          <p:nvPr/>
        </p:nvGrpSpPr>
        <p:grpSpPr>
          <a:xfrm>
            <a:off x="0" y="-28584"/>
            <a:ext cx="12192000" cy="561984"/>
            <a:chOff x="0" y="-28584"/>
            <a:chExt cx="12192000" cy="561984"/>
          </a:xfrm>
          <a:solidFill>
            <a:srgbClr val="8B2673"/>
          </a:solidFill>
        </p:grpSpPr>
        <p:sp>
          <p:nvSpPr>
            <p:cNvPr id="12" name="Rectangle 11"/>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78862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stretch>
            <a:fillRect/>
          </a:stretch>
        </p:blipFill>
        <p:spPr>
          <a:xfrm>
            <a:off x="10441858" y="6178863"/>
            <a:ext cx="1586986" cy="636754"/>
          </a:xfrm>
          <a:prstGeom prst="rect">
            <a:avLst/>
          </a:prstGeom>
        </p:spPr>
      </p:pic>
      <p:grpSp>
        <p:nvGrpSpPr>
          <p:cNvPr id="14" name="Groupe 13"/>
          <p:cNvGrpSpPr/>
          <p:nvPr/>
        </p:nvGrpSpPr>
        <p:grpSpPr>
          <a:xfrm>
            <a:off x="0" y="-28584"/>
            <a:ext cx="12192000" cy="561984"/>
            <a:chOff x="0" y="-28584"/>
            <a:chExt cx="12192000" cy="561984"/>
          </a:xfrm>
          <a:solidFill>
            <a:srgbClr val="8B2673"/>
          </a:solidFill>
        </p:grpSpPr>
        <p:sp>
          <p:nvSpPr>
            <p:cNvPr id="15" name="Rectangle 14"/>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 name="Espace réservé du contenu 1"/>
          <p:cNvSpPr>
            <a:spLocks noGrp="1"/>
          </p:cNvSpPr>
          <p:nvPr>
            <p:ph idx="1"/>
          </p:nvPr>
        </p:nvSpPr>
        <p:spPr>
          <a:xfrm>
            <a:off x="838200" y="2087089"/>
            <a:ext cx="10515600" cy="4351338"/>
          </a:xfrm>
        </p:spPr>
        <p:txBody>
          <a:bodyPr>
            <a:normAutofit fontScale="92500" lnSpcReduction="20000"/>
          </a:bodyPr>
          <a:lstStyle/>
          <a:p>
            <a:r>
              <a:rPr lang="fr-CA" sz="3600" b="1" dirty="0">
                <a:latin typeface="+mj-lt"/>
              </a:rPr>
              <a:t> </a:t>
            </a:r>
            <a:r>
              <a:rPr lang="fr-CA" b="1" dirty="0">
                <a:latin typeface="+mj-lt"/>
              </a:rPr>
              <a:t>Démarche réflexive </a:t>
            </a:r>
            <a:r>
              <a:rPr lang="fr-CA" dirty="0">
                <a:latin typeface="+mj-lt"/>
              </a:rPr>
              <a:t>dans les maisons d’hébergement depuis 2015 </a:t>
            </a:r>
          </a:p>
          <a:p>
            <a:pPr lvl="1"/>
            <a:endParaRPr lang="fr-CA" sz="2800" dirty="0">
              <a:latin typeface="+mj-lt"/>
            </a:endParaRPr>
          </a:p>
          <a:p>
            <a:r>
              <a:rPr lang="fr-CA" dirty="0">
                <a:latin typeface="+mj-lt"/>
              </a:rPr>
              <a:t>Reconnecter avec les </a:t>
            </a:r>
            <a:r>
              <a:rPr lang="fr-CA" b="1" dirty="0">
                <a:latin typeface="+mj-lt"/>
              </a:rPr>
              <a:t>racines </a:t>
            </a:r>
            <a:r>
              <a:rPr lang="fr-CA" dirty="0">
                <a:latin typeface="+mj-lt"/>
              </a:rPr>
              <a:t>de l’intervention féministe</a:t>
            </a:r>
          </a:p>
          <a:p>
            <a:endParaRPr lang="fr-CA" dirty="0">
              <a:latin typeface="+mj-lt"/>
            </a:endParaRPr>
          </a:p>
          <a:p>
            <a:r>
              <a:rPr lang="fr-CA" dirty="0">
                <a:latin typeface="+mj-lt"/>
              </a:rPr>
              <a:t>Renforcer la</a:t>
            </a:r>
            <a:r>
              <a:rPr lang="fr-CA" b="1" dirty="0">
                <a:latin typeface="+mj-lt"/>
              </a:rPr>
              <a:t> solidarité </a:t>
            </a:r>
            <a:r>
              <a:rPr lang="fr-CA" dirty="0">
                <a:latin typeface="+mj-lt"/>
              </a:rPr>
              <a:t>entre les intervenantes et les femmes ainsi qu’entre les femmes elles-mêmes.</a:t>
            </a:r>
          </a:p>
          <a:p>
            <a:endParaRPr lang="fr-CA" dirty="0">
              <a:latin typeface="+mj-lt"/>
            </a:endParaRPr>
          </a:p>
          <a:p>
            <a:r>
              <a:rPr lang="fr-CA" dirty="0">
                <a:latin typeface="+mj-lt"/>
              </a:rPr>
              <a:t>Réduire les barrières d’accès aux maisons d’hébergement </a:t>
            </a:r>
          </a:p>
          <a:p>
            <a:endParaRPr lang="fr-CA" dirty="0">
              <a:latin typeface="+mj-lt"/>
            </a:endParaRPr>
          </a:p>
          <a:p>
            <a:pPr marL="228600" lvl="1">
              <a:spcBef>
                <a:spcPts val="1000"/>
              </a:spcBef>
            </a:pPr>
            <a:r>
              <a:rPr lang="fr-CA" sz="2800" dirty="0"/>
              <a:t>Pour un meilleur « Savoir penser » le vécu des femmes</a:t>
            </a:r>
            <a:r>
              <a:rPr lang="fr-CA" sz="2800" dirty="0">
                <a:latin typeface="+mj-lt"/>
              </a:rPr>
              <a:t>: le continuum des violences envers les femmes</a:t>
            </a:r>
          </a:p>
          <a:p>
            <a:endParaRPr lang="fr-CA" dirty="0">
              <a:latin typeface="+mj-lt"/>
            </a:endParaRPr>
          </a:p>
          <a:p>
            <a:endParaRPr lang="fr-CA" sz="2800" b="1" dirty="0">
              <a:latin typeface="+mj-lt"/>
            </a:endParaRPr>
          </a:p>
          <a:p>
            <a:endParaRPr lang="fr-CA" sz="2800" dirty="0">
              <a:latin typeface="+mj-lt"/>
            </a:endParaRPr>
          </a:p>
          <a:p>
            <a:pPr lvl="1"/>
            <a:endParaRPr lang="fr-CA" sz="2800" dirty="0">
              <a:latin typeface="+mj-lt"/>
            </a:endParaRPr>
          </a:p>
        </p:txBody>
      </p:sp>
      <p:sp>
        <p:nvSpPr>
          <p:cNvPr id="12" name="Titre 1"/>
          <p:cNvSpPr txBox="1">
            <a:spLocks/>
          </p:cNvSpPr>
          <p:nvPr/>
        </p:nvSpPr>
        <p:spPr>
          <a:xfrm>
            <a:off x="457199" y="894061"/>
            <a:ext cx="11164529" cy="1193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A" dirty="0"/>
          </a:p>
        </p:txBody>
      </p:sp>
      <p:sp>
        <p:nvSpPr>
          <p:cNvPr id="8" name="Titre 1"/>
          <p:cNvSpPr>
            <a:spLocks noGrp="1"/>
          </p:cNvSpPr>
          <p:nvPr>
            <p:ph type="title"/>
          </p:nvPr>
        </p:nvSpPr>
        <p:spPr>
          <a:xfrm>
            <a:off x="609600" y="651447"/>
            <a:ext cx="10972800" cy="990600"/>
          </a:xfrm>
        </p:spPr>
        <p:txBody>
          <a:bodyPr>
            <a:normAutofit fontScale="90000"/>
          </a:bodyPr>
          <a:lstStyle/>
          <a:p>
            <a:r>
              <a:rPr lang="fr-CA" b="1" dirty="0">
                <a:solidFill>
                  <a:schemeClr val="tx1">
                    <a:lumMod val="75000"/>
                    <a:lumOff val="25000"/>
                  </a:schemeClr>
                </a:solidFill>
                <a:latin typeface="Calibri Light" panose="020F0302020204030204" pitchFamily="34" charset="0"/>
                <a:cs typeface="Calibri Light" panose="020F0302020204030204" pitchFamily="34" charset="0"/>
              </a:rPr>
              <a:t>Accompagner les femmes dans une perspective féministe intersectionnelle</a:t>
            </a:r>
            <a:endParaRPr lang="fr-CA" b="1" dirty="0">
              <a:solidFill>
                <a:schemeClr val="tx1">
                  <a:lumMod val="75000"/>
                  <a:lumOff val="25000"/>
                </a:schemeClr>
              </a:solidFill>
              <a:latin typeface="+mj-lt"/>
            </a:endParaRPr>
          </a:p>
        </p:txBody>
      </p:sp>
      <p:sp>
        <p:nvSpPr>
          <p:cNvPr id="3" name="Rectangle 2"/>
          <p:cNvSpPr/>
          <p:nvPr/>
        </p:nvSpPr>
        <p:spPr>
          <a:xfrm>
            <a:off x="5974813" y="3244334"/>
            <a:ext cx="242374" cy="369332"/>
          </a:xfrm>
          <a:prstGeom prst="rect">
            <a:avLst/>
          </a:prstGeom>
        </p:spPr>
        <p:txBody>
          <a:bodyPr wrap="none">
            <a:spAutoFit/>
          </a:bodyPr>
          <a:lstStyle/>
          <a:p>
            <a:r>
              <a:rPr lang="fr-CA" dirty="0">
                <a:solidFill>
                  <a:srgbClr val="000000"/>
                </a:solidFill>
                <a:latin typeface="Times New Roman" panose="02020603050405020304" pitchFamily="18" charset="0"/>
              </a:rPr>
              <a:t> </a:t>
            </a:r>
            <a:endParaRPr lang="fr-CA" dirty="0"/>
          </a:p>
        </p:txBody>
      </p:sp>
      <p:sp>
        <p:nvSpPr>
          <p:cNvPr id="4" name="Rectangle 3"/>
          <p:cNvSpPr/>
          <p:nvPr/>
        </p:nvSpPr>
        <p:spPr>
          <a:xfrm>
            <a:off x="5974813" y="3244334"/>
            <a:ext cx="242374" cy="369332"/>
          </a:xfrm>
          <a:prstGeom prst="rect">
            <a:avLst/>
          </a:prstGeom>
        </p:spPr>
        <p:txBody>
          <a:bodyPr wrap="none">
            <a:spAutoFit/>
          </a:bodyPr>
          <a:lstStyle/>
          <a:p>
            <a:r>
              <a:rPr lang="fr-CA" dirty="0">
                <a:solidFill>
                  <a:srgbClr val="000000"/>
                </a:solidFill>
                <a:latin typeface="Times New Roman" panose="02020603050405020304" pitchFamily="18" charset="0"/>
              </a:rPr>
              <a:t> </a:t>
            </a:r>
            <a:endParaRPr lang="fr-CA" dirty="0"/>
          </a:p>
        </p:txBody>
      </p:sp>
    </p:spTree>
    <p:extLst>
      <p:ext uri="{BB962C8B-B14F-4D97-AF65-F5344CB8AC3E}">
        <p14:creationId xmlns:p14="http://schemas.microsoft.com/office/powerpoint/2010/main" val="991742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99" y="-74621"/>
            <a:ext cx="9144000" cy="40624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Flèche courbée vers la gauche 6"/>
          <p:cNvSpPr txBox="1">
            <a:spLocks/>
          </p:cNvSpPr>
          <p:nvPr/>
        </p:nvSpPr>
        <p:spPr>
          <a:xfrm rot="10334848">
            <a:off x="3025680" y="775292"/>
            <a:ext cx="1292232" cy="5509962"/>
          </a:xfrm>
          <a:prstGeom prst="curvedLeftArrow">
            <a:avLst>
              <a:gd name="adj1" fmla="val 25000"/>
              <a:gd name="adj2" fmla="val 44167"/>
              <a:gd name="adj3" fmla="val 25000"/>
            </a:avLst>
          </a:prstGeom>
          <a:solidFill>
            <a:srgbClr val="90B676"/>
          </a:solidFill>
          <a:ln w="42500" cap="flat" cmpd="sng" algn="ctr">
            <a:solidFill>
              <a:srgbClr val="90B676"/>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algn="l" rtl="0" eaLnBrk="1" latinLnBrk="0" hangingPunct="1">
              <a:spcBef>
                <a:spcPct val="0"/>
              </a:spcBef>
              <a:buNone/>
              <a:defRPr kumimoji="0" lang="fr-FR" sz="2000" b="0" cap="all" spc="150" baseline="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endParaRPr lang="fr-CA" kern="0" dirty="0"/>
          </a:p>
        </p:txBody>
      </p:sp>
      <p:sp>
        <p:nvSpPr>
          <p:cNvPr id="44" name="Flèche courbée vers la gauche 6"/>
          <p:cNvSpPr txBox="1">
            <a:spLocks/>
          </p:cNvSpPr>
          <p:nvPr/>
        </p:nvSpPr>
        <p:spPr>
          <a:xfrm rot="477327">
            <a:off x="7927268" y="885437"/>
            <a:ext cx="1292232" cy="5509962"/>
          </a:xfrm>
          <a:prstGeom prst="curvedLeftArrow">
            <a:avLst>
              <a:gd name="adj1" fmla="val 25000"/>
              <a:gd name="adj2" fmla="val 44167"/>
              <a:gd name="adj3" fmla="val 25000"/>
            </a:avLst>
          </a:prstGeom>
          <a:solidFill>
            <a:srgbClr val="90B676"/>
          </a:solidFill>
          <a:ln w="42500" cap="flat" cmpd="sng" algn="ctr">
            <a:solidFill>
              <a:srgbClr val="90B676"/>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algn="l" rtl="0" eaLnBrk="1" latinLnBrk="0" hangingPunct="1">
              <a:spcBef>
                <a:spcPct val="0"/>
              </a:spcBef>
              <a:buNone/>
              <a:defRPr kumimoji="0" lang="fr-FR" sz="2000" b="0" cap="all" spc="150" baseline="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endParaRPr lang="fr-CA" kern="0" dirty="0"/>
          </a:p>
        </p:txBody>
      </p:sp>
      <p:sp>
        <p:nvSpPr>
          <p:cNvPr id="3" name="Trapèze 2"/>
          <p:cNvSpPr/>
          <p:nvPr/>
        </p:nvSpPr>
        <p:spPr>
          <a:xfrm rot="10800000">
            <a:off x="4498258" y="773259"/>
            <a:ext cx="3331402" cy="5545804"/>
          </a:xfrm>
          <a:prstGeom prst="trapezoid">
            <a:avLst/>
          </a:prstGeom>
          <a:solidFill>
            <a:schemeClr val="bg1"/>
          </a:solidFill>
          <a:ln w="457200">
            <a:solidFill>
              <a:srgbClr val="7A77A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sz="490"/>
          </a:p>
        </p:txBody>
      </p:sp>
      <p:pic>
        <p:nvPicPr>
          <p:cNvPr id="8" name="Graphique 27" descr="Fémini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705" y="5944876"/>
            <a:ext cx="1001746" cy="1001746"/>
          </a:xfrm>
          <a:prstGeom prst="rect">
            <a:avLst/>
          </a:prstGeom>
        </p:spPr>
      </p:pic>
      <p:sp>
        <p:nvSpPr>
          <p:cNvPr id="10" name="ZoneTexte 9"/>
          <p:cNvSpPr txBox="1"/>
          <p:nvPr/>
        </p:nvSpPr>
        <p:spPr>
          <a:xfrm>
            <a:off x="2855149" y="557252"/>
            <a:ext cx="1291715" cy="29328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pPr algn="ctr"/>
            <a:r>
              <a:rPr lang="fr-CA" sz="1306" dirty="0"/>
              <a:t>Macrosocial</a:t>
            </a:r>
          </a:p>
        </p:txBody>
      </p:sp>
      <p:sp>
        <p:nvSpPr>
          <p:cNvPr id="13" name="ZoneTexte 12"/>
          <p:cNvSpPr txBox="1"/>
          <p:nvPr/>
        </p:nvSpPr>
        <p:spPr>
          <a:xfrm rot="15682050">
            <a:off x="3730136" y="5050902"/>
            <a:ext cx="2875144" cy="369332"/>
          </a:xfrm>
          <a:prstGeom prst="rect">
            <a:avLst/>
          </a:prstGeom>
          <a:noFill/>
        </p:spPr>
        <p:txBody>
          <a:bodyPr wrap="square" rtlCol="0">
            <a:spAutoFit/>
          </a:bodyPr>
          <a:lstStyle/>
          <a:p>
            <a:pPr algn="ctr"/>
            <a:r>
              <a:rPr lang="fr-CA" b="1" dirty="0">
                <a:solidFill>
                  <a:schemeClr val="bg1"/>
                </a:solidFill>
              </a:rPr>
              <a:t>Violences interpersonnelles</a:t>
            </a:r>
          </a:p>
        </p:txBody>
      </p:sp>
      <p:sp>
        <p:nvSpPr>
          <p:cNvPr id="16" name="ZoneTexte 15"/>
          <p:cNvSpPr txBox="1"/>
          <p:nvPr/>
        </p:nvSpPr>
        <p:spPr>
          <a:xfrm rot="5926011">
            <a:off x="5803007" y="5050903"/>
            <a:ext cx="2820457" cy="369332"/>
          </a:xfrm>
          <a:prstGeom prst="rect">
            <a:avLst/>
          </a:prstGeom>
          <a:noFill/>
        </p:spPr>
        <p:txBody>
          <a:bodyPr wrap="square" rtlCol="0">
            <a:spAutoFit/>
          </a:bodyPr>
          <a:lstStyle/>
          <a:p>
            <a:pPr algn="ctr"/>
            <a:r>
              <a:rPr lang="fr-CA" b="1" dirty="0">
                <a:solidFill>
                  <a:schemeClr val="bg1"/>
                </a:solidFill>
              </a:rPr>
              <a:t>Violences interpersonnelles</a:t>
            </a:r>
          </a:p>
        </p:txBody>
      </p:sp>
      <p:sp>
        <p:nvSpPr>
          <p:cNvPr id="18" name="ZoneTexte 17"/>
          <p:cNvSpPr txBox="1"/>
          <p:nvPr/>
        </p:nvSpPr>
        <p:spPr>
          <a:xfrm rot="5888757">
            <a:off x="6060108" y="2285388"/>
            <a:ext cx="3021566" cy="369332"/>
          </a:xfrm>
          <a:prstGeom prst="rect">
            <a:avLst/>
          </a:prstGeom>
          <a:noFill/>
        </p:spPr>
        <p:txBody>
          <a:bodyPr wrap="square" rtlCol="0">
            <a:spAutoFit/>
          </a:bodyPr>
          <a:lstStyle/>
          <a:p>
            <a:pPr algn="ctr"/>
            <a:r>
              <a:rPr lang="fr-CA" b="1" dirty="0">
                <a:solidFill>
                  <a:schemeClr val="bg1"/>
                </a:solidFill>
              </a:rPr>
              <a:t>Violences institutionnelles</a:t>
            </a:r>
          </a:p>
        </p:txBody>
      </p:sp>
      <p:sp>
        <p:nvSpPr>
          <p:cNvPr id="19" name="ZoneTexte 18"/>
          <p:cNvSpPr txBox="1"/>
          <p:nvPr/>
        </p:nvSpPr>
        <p:spPr>
          <a:xfrm>
            <a:off x="4810155" y="587676"/>
            <a:ext cx="2571691" cy="369332"/>
          </a:xfrm>
          <a:prstGeom prst="rect">
            <a:avLst/>
          </a:prstGeom>
          <a:noFill/>
        </p:spPr>
        <p:txBody>
          <a:bodyPr wrap="square" rtlCol="0">
            <a:spAutoFit/>
          </a:bodyPr>
          <a:lstStyle/>
          <a:p>
            <a:pPr algn="ctr"/>
            <a:r>
              <a:rPr lang="fr-CA" b="1" dirty="0">
                <a:solidFill>
                  <a:schemeClr val="bg1"/>
                </a:solidFill>
              </a:rPr>
              <a:t>Représentations sociales </a:t>
            </a:r>
          </a:p>
        </p:txBody>
      </p:sp>
      <p:sp>
        <p:nvSpPr>
          <p:cNvPr id="31" name="Rectangle 30"/>
          <p:cNvSpPr/>
          <p:nvPr/>
        </p:nvSpPr>
        <p:spPr>
          <a:xfrm>
            <a:off x="9350028" y="5799115"/>
            <a:ext cx="898105" cy="101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90"/>
          </a:p>
        </p:txBody>
      </p:sp>
      <p:sp>
        <p:nvSpPr>
          <p:cNvPr id="11" name="ZoneTexte 10"/>
          <p:cNvSpPr txBox="1"/>
          <p:nvPr/>
        </p:nvSpPr>
        <p:spPr>
          <a:xfrm>
            <a:off x="7653837" y="6252595"/>
            <a:ext cx="1291715" cy="29328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pPr algn="ctr"/>
            <a:r>
              <a:rPr lang="fr-CA" sz="1306" dirty="0"/>
              <a:t>Microsocial</a:t>
            </a:r>
          </a:p>
        </p:txBody>
      </p:sp>
      <p:sp>
        <p:nvSpPr>
          <p:cNvPr id="15" name="ZoneTexte 14"/>
          <p:cNvSpPr txBox="1"/>
          <p:nvPr/>
        </p:nvSpPr>
        <p:spPr>
          <a:xfrm rot="15655816">
            <a:off x="3281406" y="2343144"/>
            <a:ext cx="2993741" cy="369332"/>
          </a:xfrm>
          <a:prstGeom prst="rect">
            <a:avLst/>
          </a:prstGeom>
          <a:noFill/>
        </p:spPr>
        <p:txBody>
          <a:bodyPr wrap="square" rtlCol="0">
            <a:spAutoFit/>
          </a:bodyPr>
          <a:lstStyle/>
          <a:p>
            <a:pPr algn="ctr"/>
            <a:r>
              <a:rPr lang="fr-CA" b="1" dirty="0">
                <a:solidFill>
                  <a:schemeClr val="bg1"/>
                </a:solidFill>
              </a:rPr>
              <a:t>Violences institutionnelles</a:t>
            </a:r>
          </a:p>
        </p:txBody>
      </p:sp>
      <p:sp>
        <p:nvSpPr>
          <p:cNvPr id="23" name="Flèche vers la droite 22"/>
          <p:cNvSpPr/>
          <p:nvPr/>
        </p:nvSpPr>
        <p:spPr>
          <a:xfrm>
            <a:off x="1702352" y="397067"/>
            <a:ext cx="3657491" cy="1829671"/>
          </a:xfrm>
          <a:prstGeom prst="rightArrow">
            <a:avLst/>
          </a:prstGeom>
          <a:solidFill>
            <a:srgbClr val="CAD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85000"/>
                  <a:lumOff val="15000"/>
                </a:schemeClr>
              </a:solidFill>
            </a:endParaRPr>
          </a:p>
        </p:txBody>
      </p:sp>
      <p:sp>
        <p:nvSpPr>
          <p:cNvPr id="5" name="ZoneTexte 4"/>
          <p:cNvSpPr txBox="1"/>
          <p:nvPr/>
        </p:nvSpPr>
        <p:spPr>
          <a:xfrm>
            <a:off x="1826559" y="870099"/>
            <a:ext cx="3120930" cy="923330"/>
          </a:xfrm>
          <a:prstGeom prst="rect">
            <a:avLst/>
          </a:prstGeom>
          <a:noFill/>
        </p:spPr>
        <p:txBody>
          <a:bodyPr wrap="square" rtlCol="0">
            <a:spAutoFit/>
          </a:bodyPr>
          <a:lstStyle/>
          <a:p>
            <a:r>
              <a:rPr lang="fr-FR" b="1" dirty="0">
                <a:solidFill>
                  <a:schemeClr val="tx1">
                    <a:lumMod val="85000"/>
                    <a:lumOff val="15000"/>
                  </a:schemeClr>
                </a:solidFill>
              </a:rPr>
              <a:t>Représentations, normes qui viennent faire pression sur les femmes. </a:t>
            </a:r>
          </a:p>
        </p:txBody>
      </p:sp>
      <p:sp>
        <p:nvSpPr>
          <p:cNvPr id="24" name="Flèche vers la droite 23"/>
          <p:cNvSpPr/>
          <p:nvPr/>
        </p:nvSpPr>
        <p:spPr>
          <a:xfrm rot="10800000">
            <a:off x="6433072" y="5174898"/>
            <a:ext cx="4133625" cy="1829671"/>
          </a:xfrm>
          <a:prstGeom prst="rightArrow">
            <a:avLst/>
          </a:prstGeom>
          <a:solidFill>
            <a:srgbClr val="CAD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85000"/>
                  <a:lumOff val="15000"/>
                </a:schemeClr>
              </a:solidFill>
            </a:endParaRPr>
          </a:p>
        </p:txBody>
      </p:sp>
      <p:sp>
        <p:nvSpPr>
          <p:cNvPr id="25" name="Flèche vers la droite 24"/>
          <p:cNvSpPr/>
          <p:nvPr/>
        </p:nvSpPr>
        <p:spPr>
          <a:xfrm>
            <a:off x="1724920" y="3581209"/>
            <a:ext cx="4119106" cy="1829671"/>
          </a:xfrm>
          <a:prstGeom prst="rightArrow">
            <a:avLst/>
          </a:prstGeom>
          <a:solidFill>
            <a:srgbClr val="CAD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tx1">
                    <a:lumMod val="85000"/>
                    <a:lumOff val="15000"/>
                  </a:schemeClr>
                </a:solidFill>
              </a:rPr>
              <a:t>Pratiques ou interventions qui peuvent exclure, contrôler, </a:t>
            </a:r>
            <a:r>
              <a:rPr lang="fr-FR" b="1" dirty="0" err="1">
                <a:solidFill>
                  <a:schemeClr val="tx1">
                    <a:lumMod val="85000"/>
                    <a:lumOff val="15000"/>
                  </a:schemeClr>
                </a:solidFill>
              </a:rPr>
              <a:t>revictimiser</a:t>
            </a:r>
            <a:r>
              <a:rPr lang="fr-FR" b="1" dirty="0">
                <a:solidFill>
                  <a:schemeClr val="tx1">
                    <a:lumMod val="85000"/>
                    <a:lumOff val="15000"/>
                  </a:schemeClr>
                </a:solidFill>
              </a:rPr>
              <a:t> ou fragiliser les femmes  </a:t>
            </a:r>
          </a:p>
        </p:txBody>
      </p:sp>
      <p:sp>
        <p:nvSpPr>
          <p:cNvPr id="26" name="Flèche vers la droite 25"/>
          <p:cNvSpPr/>
          <p:nvPr/>
        </p:nvSpPr>
        <p:spPr>
          <a:xfrm rot="10800000">
            <a:off x="6815788" y="1876043"/>
            <a:ext cx="3487659" cy="1829671"/>
          </a:xfrm>
          <a:prstGeom prst="rightArrow">
            <a:avLst/>
          </a:prstGeom>
          <a:solidFill>
            <a:srgbClr val="CAD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85000"/>
                  <a:lumOff val="15000"/>
                </a:schemeClr>
              </a:solidFill>
            </a:endParaRPr>
          </a:p>
        </p:txBody>
      </p:sp>
      <p:sp>
        <p:nvSpPr>
          <p:cNvPr id="28" name="ZoneTexte 27"/>
          <p:cNvSpPr txBox="1"/>
          <p:nvPr/>
        </p:nvSpPr>
        <p:spPr>
          <a:xfrm>
            <a:off x="7234473" y="2326167"/>
            <a:ext cx="3244184" cy="923330"/>
          </a:xfrm>
          <a:prstGeom prst="rect">
            <a:avLst/>
          </a:prstGeom>
          <a:noFill/>
        </p:spPr>
        <p:txBody>
          <a:bodyPr wrap="square" rtlCol="0">
            <a:spAutoFit/>
          </a:bodyPr>
          <a:lstStyle/>
          <a:p>
            <a:r>
              <a:rPr lang="fr-FR" b="1" dirty="0">
                <a:solidFill>
                  <a:schemeClr val="tx1">
                    <a:lumMod val="85000"/>
                    <a:lumOff val="15000"/>
                  </a:schemeClr>
                </a:solidFill>
              </a:rPr>
              <a:t>Lois, politiques ou programmes qui peuvent exclure, contrôler ou fragiliser les femmes  </a:t>
            </a:r>
          </a:p>
        </p:txBody>
      </p:sp>
      <p:sp>
        <p:nvSpPr>
          <p:cNvPr id="29" name="ZoneTexte 28"/>
          <p:cNvSpPr txBox="1"/>
          <p:nvPr/>
        </p:nvSpPr>
        <p:spPr>
          <a:xfrm>
            <a:off x="5480307" y="588593"/>
            <a:ext cx="3243154" cy="369332"/>
          </a:xfrm>
          <a:prstGeom prst="rect">
            <a:avLst/>
          </a:prstGeom>
          <a:solidFill>
            <a:srgbClr val="CAB5CF"/>
          </a:solidFill>
          <a:ln>
            <a:noFill/>
          </a:ln>
        </p:spPr>
        <p:txBody>
          <a:bodyPr wrap="square" rtlCol="0">
            <a:spAutoFit/>
          </a:bodyPr>
          <a:lstStyle/>
          <a:p>
            <a:pPr algn="ctr"/>
            <a:r>
              <a:rPr lang="fr-FR" b="1" dirty="0">
                <a:solidFill>
                  <a:schemeClr val="tx1">
                    <a:lumMod val="85000"/>
                    <a:lumOff val="15000"/>
                  </a:schemeClr>
                </a:solidFill>
              </a:rPr>
              <a:t>Féminité</a:t>
            </a:r>
          </a:p>
        </p:txBody>
      </p:sp>
      <p:sp>
        <p:nvSpPr>
          <p:cNvPr id="32" name="ZoneTexte 31"/>
          <p:cNvSpPr txBox="1"/>
          <p:nvPr/>
        </p:nvSpPr>
        <p:spPr>
          <a:xfrm>
            <a:off x="5479661" y="1040296"/>
            <a:ext cx="3243154" cy="369332"/>
          </a:xfrm>
          <a:prstGeom prst="rect">
            <a:avLst/>
          </a:prstGeom>
          <a:solidFill>
            <a:srgbClr val="CAB5CF"/>
          </a:solidFill>
          <a:ln>
            <a:noFill/>
          </a:ln>
        </p:spPr>
        <p:txBody>
          <a:bodyPr wrap="square" rtlCol="0">
            <a:spAutoFit/>
          </a:bodyPr>
          <a:lstStyle/>
          <a:p>
            <a:pPr algn="ctr"/>
            <a:r>
              <a:rPr lang="fr-FR" b="1" dirty="0">
                <a:solidFill>
                  <a:schemeClr val="tx1">
                    <a:lumMod val="85000"/>
                    <a:lumOff val="15000"/>
                  </a:schemeClr>
                </a:solidFill>
              </a:rPr>
              <a:t>Maternité</a:t>
            </a:r>
          </a:p>
        </p:txBody>
      </p:sp>
      <p:sp>
        <p:nvSpPr>
          <p:cNvPr id="33" name="ZoneTexte 32"/>
          <p:cNvSpPr txBox="1"/>
          <p:nvPr/>
        </p:nvSpPr>
        <p:spPr>
          <a:xfrm>
            <a:off x="5479661" y="1490885"/>
            <a:ext cx="3243154" cy="369332"/>
          </a:xfrm>
          <a:prstGeom prst="rect">
            <a:avLst/>
          </a:prstGeom>
          <a:solidFill>
            <a:srgbClr val="CAB5CF"/>
          </a:solidFill>
          <a:ln>
            <a:noFill/>
          </a:ln>
        </p:spPr>
        <p:txBody>
          <a:bodyPr wrap="square" rtlCol="0">
            <a:spAutoFit/>
          </a:bodyPr>
          <a:lstStyle/>
          <a:p>
            <a:pPr algn="ctr"/>
            <a:r>
              <a:rPr lang="fr-FR" b="1" dirty="0">
                <a:solidFill>
                  <a:schemeClr val="tx1">
                    <a:lumMod val="85000"/>
                    <a:lumOff val="15000"/>
                  </a:schemeClr>
                </a:solidFill>
              </a:rPr>
              <a:t>La  « bonne » victime</a:t>
            </a:r>
          </a:p>
        </p:txBody>
      </p:sp>
      <p:sp>
        <p:nvSpPr>
          <p:cNvPr id="14" name="ZoneTexte 13"/>
          <p:cNvSpPr txBox="1"/>
          <p:nvPr/>
        </p:nvSpPr>
        <p:spPr>
          <a:xfrm>
            <a:off x="6803181" y="5621532"/>
            <a:ext cx="3943366" cy="923330"/>
          </a:xfrm>
          <a:prstGeom prst="rect">
            <a:avLst/>
          </a:prstGeom>
          <a:noFill/>
        </p:spPr>
        <p:txBody>
          <a:bodyPr wrap="square" rtlCol="0">
            <a:spAutoFit/>
          </a:bodyPr>
          <a:lstStyle/>
          <a:p>
            <a:r>
              <a:rPr lang="fr-FR" b="1" dirty="0">
                <a:solidFill>
                  <a:schemeClr val="tx1">
                    <a:lumMod val="85000"/>
                    <a:lumOff val="15000"/>
                  </a:schemeClr>
                </a:solidFill>
              </a:rPr>
              <a:t>Violences vécues par les femmes dans leur quotidien, dans leur intimité ou dans leurs relations interpersonnelles </a:t>
            </a:r>
          </a:p>
        </p:txBody>
      </p:sp>
      <p:sp>
        <p:nvSpPr>
          <p:cNvPr id="34" name="ZoneTexte 33"/>
          <p:cNvSpPr txBox="1"/>
          <p:nvPr/>
        </p:nvSpPr>
        <p:spPr>
          <a:xfrm>
            <a:off x="1826560" y="2127254"/>
            <a:ext cx="4679635"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Lois  (ex : immigration, LPJ, code criminel )</a:t>
            </a:r>
          </a:p>
        </p:txBody>
      </p:sp>
      <p:sp>
        <p:nvSpPr>
          <p:cNvPr id="35" name="ZoneTexte 34"/>
          <p:cNvSpPr txBox="1"/>
          <p:nvPr/>
        </p:nvSpPr>
        <p:spPr>
          <a:xfrm>
            <a:off x="1826560" y="2596492"/>
            <a:ext cx="4678204"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Politiques (ex: lutte à la pauvreté, égalité)</a:t>
            </a:r>
          </a:p>
        </p:txBody>
      </p:sp>
      <p:sp>
        <p:nvSpPr>
          <p:cNvPr id="36" name="ZoneTexte 35"/>
          <p:cNvSpPr txBox="1"/>
          <p:nvPr/>
        </p:nvSpPr>
        <p:spPr>
          <a:xfrm>
            <a:off x="1826560" y="3111970"/>
            <a:ext cx="5172246" cy="369332"/>
          </a:xfrm>
          <a:prstGeom prst="rect">
            <a:avLst/>
          </a:prstGeom>
          <a:solidFill>
            <a:srgbClr val="E0D4E3"/>
          </a:solidFill>
          <a:ln>
            <a:noFill/>
          </a:ln>
        </p:spPr>
        <p:txBody>
          <a:bodyPr wrap="square" rtlCol="0">
            <a:spAutoFit/>
          </a:bodyPr>
          <a:lstStyle/>
          <a:p>
            <a:pPr algn="ctr"/>
            <a:r>
              <a:rPr lang="fr-FR" b="1">
                <a:solidFill>
                  <a:schemeClr val="tx1">
                    <a:lumMod val="85000"/>
                    <a:lumOff val="15000"/>
                  </a:schemeClr>
                </a:solidFill>
              </a:rPr>
              <a:t>Programmes </a:t>
            </a:r>
            <a:r>
              <a:rPr lang="fr-FR" b="1" dirty="0">
                <a:solidFill>
                  <a:schemeClr val="tx1">
                    <a:lumMod val="85000"/>
                    <a:lumOff val="15000"/>
                  </a:schemeClr>
                </a:solidFill>
              </a:rPr>
              <a:t>(</a:t>
            </a:r>
            <a:r>
              <a:rPr lang="fr-FR" b="1" dirty="0" err="1">
                <a:solidFill>
                  <a:schemeClr val="tx1">
                    <a:lumMod val="85000"/>
                    <a:lumOff val="15000"/>
                  </a:schemeClr>
                </a:solidFill>
              </a:rPr>
              <a:t>ex:Aide</a:t>
            </a:r>
            <a:r>
              <a:rPr lang="fr-FR" b="1" dirty="0">
                <a:solidFill>
                  <a:schemeClr val="tx1">
                    <a:lumMod val="85000"/>
                    <a:lumOff val="15000"/>
                  </a:schemeClr>
                </a:solidFill>
              </a:rPr>
              <a:t> sociale, IVAC, Emploi-Québec</a:t>
            </a:r>
          </a:p>
        </p:txBody>
      </p:sp>
      <p:sp>
        <p:nvSpPr>
          <p:cNvPr id="37" name="ZoneTexte 36"/>
          <p:cNvSpPr txBox="1"/>
          <p:nvPr/>
        </p:nvSpPr>
        <p:spPr>
          <a:xfrm>
            <a:off x="5982544" y="3774291"/>
            <a:ext cx="4565072" cy="369332"/>
          </a:xfrm>
          <a:prstGeom prst="rect">
            <a:avLst/>
          </a:prstGeom>
          <a:solidFill>
            <a:srgbClr val="CAB5CF"/>
          </a:solidFill>
          <a:ln>
            <a:solidFill>
              <a:srgbClr val="CBB6D4"/>
            </a:solidFill>
          </a:ln>
        </p:spPr>
        <p:txBody>
          <a:bodyPr wrap="square" rtlCol="0">
            <a:spAutoFit/>
          </a:bodyPr>
          <a:lstStyle/>
          <a:p>
            <a:pPr algn="ctr"/>
            <a:r>
              <a:rPr lang="fr-FR" b="1" dirty="0">
                <a:solidFill>
                  <a:schemeClr val="tx1">
                    <a:lumMod val="85000"/>
                    <a:lumOff val="15000"/>
                  </a:schemeClr>
                </a:solidFill>
              </a:rPr>
              <a:t>Système de justice, d’éducation, RSSSS</a:t>
            </a:r>
          </a:p>
        </p:txBody>
      </p:sp>
      <p:sp>
        <p:nvSpPr>
          <p:cNvPr id="38" name="ZoneTexte 37"/>
          <p:cNvSpPr txBox="1"/>
          <p:nvPr/>
        </p:nvSpPr>
        <p:spPr>
          <a:xfrm>
            <a:off x="6013965" y="4289232"/>
            <a:ext cx="4464692" cy="369332"/>
          </a:xfrm>
          <a:prstGeom prst="rect">
            <a:avLst/>
          </a:prstGeom>
          <a:solidFill>
            <a:srgbClr val="CAB5CF"/>
          </a:solidFill>
          <a:ln>
            <a:solidFill>
              <a:srgbClr val="CBB6D4"/>
            </a:solidFill>
          </a:ln>
        </p:spPr>
        <p:txBody>
          <a:bodyPr wrap="square" rtlCol="0">
            <a:spAutoFit/>
          </a:bodyPr>
          <a:lstStyle/>
          <a:p>
            <a:pPr algn="ctr"/>
            <a:r>
              <a:rPr lang="fr-FR" b="1" dirty="0">
                <a:solidFill>
                  <a:schemeClr val="tx1">
                    <a:lumMod val="85000"/>
                    <a:lumOff val="15000"/>
                  </a:schemeClr>
                </a:solidFill>
              </a:rPr>
              <a:t>Marché du travail, du logement, banques</a:t>
            </a:r>
          </a:p>
        </p:txBody>
      </p:sp>
      <p:sp>
        <p:nvSpPr>
          <p:cNvPr id="39" name="ZoneTexte 38"/>
          <p:cNvSpPr txBox="1"/>
          <p:nvPr/>
        </p:nvSpPr>
        <p:spPr>
          <a:xfrm>
            <a:off x="6026861" y="4753115"/>
            <a:ext cx="4451796" cy="369332"/>
          </a:xfrm>
          <a:prstGeom prst="rect">
            <a:avLst/>
          </a:prstGeom>
          <a:solidFill>
            <a:srgbClr val="CAB5CF"/>
          </a:solidFill>
          <a:ln>
            <a:solidFill>
              <a:srgbClr val="CBB6D4"/>
            </a:solidFill>
          </a:ln>
        </p:spPr>
        <p:txBody>
          <a:bodyPr wrap="square" rtlCol="0">
            <a:spAutoFit/>
          </a:bodyPr>
          <a:lstStyle/>
          <a:p>
            <a:pPr algn="ctr"/>
            <a:r>
              <a:rPr lang="fr-FR" b="1" dirty="0">
                <a:solidFill>
                  <a:schemeClr val="tx1">
                    <a:lumMod val="85000"/>
                    <a:lumOff val="15000"/>
                  </a:schemeClr>
                </a:solidFill>
              </a:rPr>
              <a:t>Milieux policiers, milieux communautaires, </a:t>
            </a:r>
          </a:p>
        </p:txBody>
      </p:sp>
      <p:sp>
        <p:nvSpPr>
          <p:cNvPr id="40" name="ZoneTexte 39"/>
          <p:cNvSpPr txBox="1"/>
          <p:nvPr/>
        </p:nvSpPr>
        <p:spPr>
          <a:xfrm>
            <a:off x="1702351" y="5560386"/>
            <a:ext cx="4565072"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La violence conjugale </a:t>
            </a:r>
          </a:p>
        </p:txBody>
      </p:sp>
      <p:sp>
        <p:nvSpPr>
          <p:cNvPr id="41" name="ZoneTexte 40"/>
          <p:cNvSpPr txBox="1"/>
          <p:nvPr/>
        </p:nvSpPr>
        <p:spPr>
          <a:xfrm>
            <a:off x="1683430" y="6013006"/>
            <a:ext cx="4565072"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La </a:t>
            </a:r>
            <a:r>
              <a:rPr lang="fr-FR" b="1">
                <a:solidFill>
                  <a:schemeClr val="tx1">
                    <a:lumMod val="85000"/>
                    <a:lumOff val="15000"/>
                  </a:schemeClr>
                </a:solidFill>
              </a:rPr>
              <a:t>violence familiale </a:t>
            </a:r>
            <a:endParaRPr lang="fr-FR" b="1" dirty="0">
              <a:solidFill>
                <a:schemeClr val="tx1">
                  <a:lumMod val="85000"/>
                  <a:lumOff val="15000"/>
                </a:schemeClr>
              </a:solidFill>
            </a:endParaRPr>
          </a:p>
        </p:txBody>
      </p:sp>
      <p:sp>
        <p:nvSpPr>
          <p:cNvPr id="42" name="ZoneTexte 41"/>
          <p:cNvSpPr txBox="1"/>
          <p:nvPr/>
        </p:nvSpPr>
        <p:spPr>
          <a:xfrm>
            <a:off x="1683430" y="6458310"/>
            <a:ext cx="4565072" cy="369332"/>
          </a:xfrm>
          <a:prstGeom prst="rect">
            <a:avLst/>
          </a:prstGeom>
          <a:solidFill>
            <a:srgbClr val="E0D4E3"/>
          </a:solidFill>
          <a:ln>
            <a:noFill/>
          </a:ln>
        </p:spPr>
        <p:txBody>
          <a:bodyPr wrap="square" rtlCol="0">
            <a:spAutoFit/>
          </a:bodyPr>
          <a:lstStyle/>
          <a:p>
            <a:pPr algn="ctr"/>
            <a:r>
              <a:rPr lang="fr-FR" b="1" dirty="0">
                <a:solidFill>
                  <a:schemeClr val="tx1">
                    <a:lumMod val="85000"/>
                    <a:lumOff val="15000"/>
                  </a:schemeClr>
                </a:solidFill>
              </a:rPr>
              <a:t>Les agressions à caractère sexuel</a:t>
            </a:r>
          </a:p>
        </p:txBody>
      </p:sp>
      <p:grpSp>
        <p:nvGrpSpPr>
          <p:cNvPr id="49" name="Groupe 48"/>
          <p:cNvGrpSpPr/>
          <p:nvPr/>
        </p:nvGrpSpPr>
        <p:grpSpPr>
          <a:xfrm>
            <a:off x="0" y="-28584"/>
            <a:ext cx="12192000" cy="473230"/>
            <a:chOff x="0" y="-28584"/>
            <a:chExt cx="12192000" cy="561984"/>
          </a:xfrm>
          <a:solidFill>
            <a:srgbClr val="8B2673"/>
          </a:solidFill>
        </p:grpSpPr>
        <p:sp>
          <p:nvSpPr>
            <p:cNvPr id="50" name="Rectangle 49"/>
            <p:cNvSpPr/>
            <p:nvPr/>
          </p:nvSpPr>
          <p:spPr>
            <a:xfrm>
              <a:off x="0" y="0"/>
              <a:ext cx="121920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Rectangle 50"/>
            <p:cNvSpPr/>
            <p:nvPr/>
          </p:nvSpPr>
          <p:spPr>
            <a:xfrm>
              <a:off x="0" y="-28584"/>
              <a:ext cx="12192000" cy="350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8952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blinds(horizontal)">
                                      <p:cBhvr>
                                        <p:cTn id="24" dur="500"/>
                                        <p:tgtEl>
                                          <p:spTgt spid="2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blinds(horizontal)">
                                      <p:cBhvr>
                                        <p:cTn id="35" dur="500"/>
                                        <p:tgtEl>
                                          <p:spTgt spid="2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blinds(horizontal)">
                                      <p:cBhvr>
                                        <p:cTn id="46" dur="500"/>
                                        <p:tgtEl>
                                          <p:spTgt spid="1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1+#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1+#ppt_w/2"/>
                                          </p:val>
                                        </p:tav>
                                        <p:tav tm="100000">
                                          <p:val>
                                            <p:strVal val="#ppt_x"/>
                                          </p:val>
                                        </p:tav>
                                      </p:tavLst>
                                    </p:anim>
                                    <p:anim calcmode="lin" valueType="num">
                                      <p:cBhvr additive="base">
                                        <p:cTn id="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1+#ppt_w/2"/>
                                          </p:val>
                                        </p:tav>
                                        <p:tav tm="100000">
                                          <p:val>
                                            <p:strVal val="#ppt_x"/>
                                          </p:val>
                                        </p:tav>
                                      </p:tavLst>
                                    </p:anim>
                                    <p:anim calcmode="lin" valueType="num">
                                      <p:cBhvr additive="base">
                                        <p:cTn id="6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0-#ppt_w/2"/>
                                          </p:val>
                                        </p:tav>
                                        <p:tav tm="100000">
                                          <p:val>
                                            <p:strVal val="#ppt_x"/>
                                          </p:val>
                                        </p:tav>
                                      </p:tavLst>
                                    </p:anim>
                                    <p:anim calcmode="lin" valueType="num">
                                      <p:cBhvr additive="base">
                                        <p:cTn id="7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0-#ppt_w/2"/>
                                          </p:val>
                                        </p:tav>
                                        <p:tav tm="100000">
                                          <p:val>
                                            <p:strVal val="#ppt_x"/>
                                          </p:val>
                                        </p:tav>
                                      </p:tavLst>
                                    </p:anim>
                                    <p:anim calcmode="lin" valueType="num">
                                      <p:cBhvr additive="base">
                                        <p:cTn id="7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0-#ppt_w/2"/>
                                          </p:val>
                                        </p:tav>
                                        <p:tav tm="100000">
                                          <p:val>
                                            <p:strVal val="#ppt_x"/>
                                          </p:val>
                                        </p:tav>
                                      </p:tavLst>
                                    </p:anim>
                                    <p:anim calcmode="lin" valueType="num">
                                      <p:cBhvr additive="base">
                                        <p:cTn id="8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500" fill="hold"/>
                                        <p:tgtEl>
                                          <p:spTgt spid="37"/>
                                        </p:tgtEl>
                                        <p:attrNameLst>
                                          <p:attrName>ppt_x</p:attrName>
                                        </p:attrNameLst>
                                      </p:cBhvr>
                                      <p:tavLst>
                                        <p:tav tm="0">
                                          <p:val>
                                            <p:strVal val="1+#ppt_w/2"/>
                                          </p:val>
                                        </p:tav>
                                        <p:tav tm="100000">
                                          <p:val>
                                            <p:strVal val="#ppt_x"/>
                                          </p:val>
                                        </p:tav>
                                      </p:tavLst>
                                    </p:anim>
                                    <p:anim calcmode="lin" valueType="num">
                                      <p:cBhvr additive="base">
                                        <p:cTn id="8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1+#ppt_w/2"/>
                                          </p:val>
                                        </p:tav>
                                        <p:tav tm="100000">
                                          <p:val>
                                            <p:strVal val="#ppt_x"/>
                                          </p:val>
                                        </p:tav>
                                      </p:tavLst>
                                    </p:anim>
                                    <p:anim calcmode="lin" valueType="num">
                                      <p:cBhvr additive="base">
                                        <p:cTn id="9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2"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1+#ppt_w/2"/>
                                          </p:val>
                                        </p:tav>
                                        <p:tav tm="100000">
                                          <p:val>
                                            <p:strVal val="#ppt_x"/>
                                          </p:val>
                                        </p:tav>
                                      </p:tavLst>
                                    </p:anim>
                                    <p:anim calcmode="lin" valueType="num">
                                      <p:cBhvr additive="base">
                                        <p:cTn id="10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additive="base">
                                        <p:cTn id="105" dur="500" fill="hold"/>
                                        <p:tgtEl>
                                          <p:spTgt spid="40"/>
                                        </p:tgtEl>
                                        <p:attrNameLst>
                                          <p:attrName>ppt_x</p:attrName>
                                        </p:attrNameLst>
                                      </p:cBhvr>
                                      <p:tavLst>
                                        <p:tav tm="0">
                                          <p:val>
                                            <p:strVal val="0-#ppt_w/2"/>
                                          </p:val>
                                        </p:tav>
                                        <p:tav tm="100000">
                                          <p:val>
                                            <p:strVal val="#ppt_x"/>
                                          </p:val>
                                        </p:tav>
                                      </p:tavLst>
                                    </p:anim>
                                    <p:anim calcmode="lin" valueType="num">
                                      <p:cBhvr additive="base">
                                        <p:cTn id="10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0-#ppt_w/2"/>
                                          </p:val>
                                        </p:tav>
                                        <p:tav tm="100000">
                                          <p:val>
                                            <p:strVal val="#ppt_x"/>
                                          </p:val>
                                        </p:tav>
                                      </p:tavLst>
                                    </p:anim>
                                    <p:anim calcmode="lin" valueType="num">
                                      <p:cBhvr additive="base">
                                        <p:cTn id="11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anim calcmode="lin" valueType="num">
                                      <p:cBhvr additive="base">
                                        <p:cTn id="117" dur="500" fill="hold"/>
                                        <p:tgtEl>
                                          <p:spTgt spid="42"/>
                                        </p:tgtEl>
                                        <p:attrNameLst>
                                          <p:attrName>ppt_x</p:attrName>
                                        </p:attrNameLst>
                                      </p:cBhvr>
                                      <p:tavLst>
                                        <p:tav tm="0">
                                          <p:val>
                                            <p:strVal val="0-#ppt_w/2"/>
                                          </p:val>
                                        </p:tav>
                                        <p:tav tm="100000">
                                          <p:val>
                                            <p:strVal val="#ppt_x"/>
                                          </p:val>
                                        </p:tav>
                                      </p:tavLst>
                                    </p:anim>
                                    <p:anim calcmode="lin" valueType="num">
                                      <p:cBhvr additive="base">
                                        <p:cTn id="11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rté">
  <a:themeElements>
    <a:clrScheme name="Personnalisé 13">
      <a:dk1>
        <a:srgbClr val="292934"/>
      </a:dk1>
      <a:lt1>
        <a:srgbClr val="FFFFFF"/>
      </a:lt1>
      <a:dk2>
        <a:srgbClr val="47534C"/>
      </a:dk2>
      <a:lt2>
        <a:srgbClr val="F2F2F2"/>
      </a:lt2>
      <a:accent1>
        <a:srgbClr val="A5A5A5"/>
      </a:accent1>
      <a:accent2>
        <a:srgbClr val="A5A5A5"/>
      </a:accent2>
      <a:accent3>
        <a:srgbClr val="525252"/>
      </a:accent3>
      <a:accent4>
        <a:srgbClr val="4C5A6A"/>
      </a:accent4>
      <a:accent5>
        <a:srgbClr val="3B3B4B"/>
      </a:accent5>
      <a:accent6>
        <a:srgbClr val="3D4652"/>
      </a:accent6>
      <a:hlink>
        <a:srgbClr val="00007F"/>
      </a:hlink>
      <a:folHlink>
        <a:srgbClr val="00007F"/>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6081</TotalTime>
  <Words>3072</Words>
  <Application>Microsoft Office PowerPoint</Application>
  <PresentationFormat>Grand écran</PresentationFormat>
  <Paragraphs>280</Paragraphs>
  <Slides>17</Slides>
  <Notes>17</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17</vt:i4>
      </vt:variant>
    </vt:vector>
  </HeadingPairs>
  <TitlesOfParts>
    <vt:vector size="29" baseType="lpstr">
      <vt:lpstr>Arial</vt:lpstr>
      <vt:lpstr>Avenir Next</vt:lpstr>
      <vt:lpstr>Avenir Next Medium</vt:lpstr>
      <vt:lpstr>Avenir Next Ultra Light</vt:lpstr>
      <vt:lpstr>Calibri</vt:lpstr>
      <vt:lpstr>Calibri Light</vt:lpstr>
      <vt:lpstr>Century Gothic</vt:lpstr>
      <vt:lpstr>Courier New</vt:lpstr>
      <vt:lpstr>Times New Roman</vt:lpstr>
      <vt:lpstr>Office Theme</vt:lpstr>
      <vt:lpstr>Clarté</vt:lpstr>
      <vt:lpstr>Thème Office</vt:lpstr>
      <vt:lpstr>Transformer notre « savoir penser » les enjeux de santé mentale des femmes</vt:lpstr>
      <vt:lpstr>Introduction</vt:lpstr>
      <vt:lpstr>Fédération des maisons d’hébergement pour femmes</vt:lpstr>
      <vt:lpstr>Quelques données sur les femmes et la santé mentale </vt:lpstr>
      <vt:lpstr>L’intervention féministe et la santé mentale </vt:lpstr>
      <vt:lpstr>De l’intervention féministe à l’intervention féministe intersectionnelle</vt:lpstr>
      <vt:lpstr>Mais…</vt:lpstr>
      <vt:lpstr>Accompagner les femmes dans une perspective féministe intersectionnelle</vt:lpstr>
      <vt:lpstr>Présentation PowerPoint</vt:lpstr>
      <vt:lpstr>Conséquemment à ces violences…</vt:lpstr>
      <vt:lpstr>Présentation PowerPoint</vt:lpstr>
      <vt:lpstr>Intervenir dans une perspective féministe intersectionnelle: on fait ça comment?</vt:lpstr>
      <vt:lpstr>IFI en maison d’hébergement</vt:lpstr>
      <vt:lpstr>Allier alternative en santé mentale et IFI</vt:lpstr>
      <vt:lpstr>Questions et discussion</vt:lpstr>
      <vt:lpstr>Références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Andres Ruiz</dc:creator>
  <cp:lastModifiedBy>Ray 10707</cp:lastModifiedBy>
  <cp:revision>233</cp:revision>
  <cp:lastPrinted>2021-02-01T12:38:08Z</cp:lastPrinted>
  <dcterms:created xsi:type="dcterms:W3CDTF">2019-10-02T19:27:08Z</dcterms:created>
  <dcterms:modified xsi:type="dcterms:W3CDTF">2021-05-25T20:54:03Z</dcterms:modified>
</cp:coreProperties>
</file>